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ext uri="{19B8F6BF-5375-455C-9EA6-DF929625EA0E}">
        <p15:presenceInfo xmlns:p15="http://schemas.microsoft.com/office/powerpoint/2012/main" userId="内閣官房コロナ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0"/>
    <p:restoredTop sz="96548" autoAdjust="0"/>
  </p:normalViewPr>
  <p:slideViewPr>
    <p:cSldViewPr snapToGrid="0">
      <p:cViewPr varScale="1">
        <p:scale>
          <a:sx n="56" d="100"/>
          <a:sy n="56" d="100"/>
        </p:scale>
        <p:origin x="1230"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A15B2C2-C2E8-443C-8BCD-D41CAE0ED780}" type="datetimeFigureOut">
              <a:rPr kumimoji="1" lang="ja-JP" altLang="en-US" smtClean="0"/>
              <a:t>2021/12/24</a:t>
            </a:fld>
            <a:endParaRPr kumimoji="1" lang="ja-JP" altLang="en-US"/>
          </a:p>
        </p:txBody>
      </p:sp>
      <p:sp>
        <p:nvSpPr>
          <p:cNvPr id="1102"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7" name="スライド イメージ プレースホルダー 1"/>
          <p:cNvSpPr>
            <a:spLocks noGrp="1" noRot="1" noChangeAspect="1"/>
          </p:cNvSpPr>
          <p:nvPr>
            <p:ph type="sldImg"/>
          </p:nvPr>
        </p:nvSpPr>
        <p:spPr/>
      </p:sp>
      <p:sp>
        <p:nvSpPr>
          <p:cNvPr id="1278" name="ノート プレースホルダー 2"/>
          <p:cNvSpPr>
            <a:spLocks noGrp="1"/>
          </p:cNvSpPr>
          <p:nvPr>
            <p:ph type="body" idx="1"/>
          </p:nvPr>
        </p:nvSpPr>
        <p:spPr/>
        <p:txBody>
          <a:bodyPr/>
          <a:lstStyle/>
          <a:p>
            <a:endParaRPr kumimoji="1" lang="ja-JP" altLang="en-US" dirty="0"/>
          </a:p>
        </p:txBody>
      </p:sp>
      <p:sp>
        <p:nvSpPr>
          <p:cNvPr id="1279"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1032"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1033" name="Date Placeholder 3"/>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smtClean="0"/>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090" name="Date Placeholder 3"/>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1095"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096" name="Date Placeholder 3"/>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smtClean="0"/>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039" name="Date Placeholder 3"/>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1044"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1045" name="Date Placeholder 3"/>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smtClean="0"/>
              <a:t>マスター タイトルの書式設定</a:t>
            </a:r>
            <a:endParaRPr lang="en-US" dirty="0"/>
          </a:p>
        </p:txBody>
      </p:sp>
      <p:sp>
        <p:nvSpPr>
          <p:cNvPr id="1050"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051"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052" name="Date Placeholder 4"/>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1057"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1058"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059"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1060"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061" name="Date Placeholder 6"/>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smtClean="0"/>
              <a:t>マスター タイトルの書式設定</a:t>
            </a:r>
            <a:endParaRPr lang="en-US" dirty="0"/>
          </a:p>
        </p:txBody>
      </p:sp>
      <p:sp>
        <p:nvSpPr>
          <p:cNvPr id="1066" name="Date Placeholder 2"/>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1075"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076"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1077" name="Date Placeholder 4"/>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1082"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1083"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1084" name="Date Placeholder 4"/>
          <p:cNvSpPr>
            <a:spLocks noGrp="1"/>
          </p:cNvSpPr>
          <p:nvPr>
            <p:ph type="dt" sz="half" idx="10"/>
          </p:nvPr>
        </p:nvSpPr>
        <p:spPr/>
        <p:txBody>
          <a:bodyPr/>
          <a:lstStyle/>
          <a:p>
            <a:fld id="{4CADCD86-E825-4363-A214-7DECC058391E}" type="datetimeFigureOut">
              <a:rPr kumimoji="1" lang="ja-JP" altLang="en-US" smtClean="0"/>
              <a:t>2021/12/24</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1026"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027"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2021/12/24</a:t>
            </a:fld>
            <a:endParaRPr kumimoji="1" lang="ja-JP" altLang="en-US"/>
          </a:p>
        </p:txBody>
      </p:sp>
      <p:sp>
        <p:nvSpPr>
          <p:cNvPr id="1028"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07" name="グループ化 35"/>
          <p:cNvGrpSpPr/>
          <p:nvPr/>
        </p:nvGrpSpPr>
        <p:grpSpPr>
          <a:xfrm>
            <a:off x="127039" y="809094"/>
            <a:ext cx="6608092" cy="1425503"/>
            <a:chOff x="124955" y="1254625"/>
            <a:chExt cx="6608092" cy="915366"/>
          </a:xfrm>
        </p:grpSpPr>
        <p:sp>
          <p:nvSpPr>
            <p:cNvPr id="1108"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109"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110"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bg1"/>
                  </a:solidFill>
                  <a:latin typeface="メイリオ" panose="020B0604030504040204" pitchFamily="50" charset="-128"/>
                  <a:ea typeface="メイリオ" panose="020B0604030504040204" pitchFamily="50" charset="-128"/>
                </a:rPr>
                <a:t>開催</a:t>
              </a:r>
              <a:endParaRPr kumimoji="1" lang="en-US" altLang="ja-JP" sz="1600" b="1" dirty="0" smtClean="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1111" name="テキスト ボックス 20"/>
            <p:cNvSpPr txBox="1"/>
            <p:nvPr/>
          </p:nvSpPr>
          <p:spPr>
            <a:xfrm>
              <a:off x="1196521" y="1330032"/>
              <a:ext cx="5383490" cy="431982"/>
            </a:xfrm>
            <a:prstGeom prst="rect">
              <a:avLst/>
            </a:prstGeom>
            <a:noFill/>
            <a:ln>
              <a:noFill/>
            </a:ln>
          </p:spPr>
          <p:txBody>
            <a:bodyPr wrap="square" rtlCol="0">
              <a:noAutofit/>
            </a:bodyPr>
            <a:lstStyle/>
            <a:p>
              <a:pPr lvl="0">
                <a:defRPr/>
              </a:pPr>
              <a:r>
                <a:rPr kumimoji="1" lang="ja-JP" altLang="en-US" sz="1600" b="1" dirty="0" smtClean="0">
                  <a:latin typeface="メイリオ" panose="020B0604030504040204" pitchFamily="50" charset="-128"/>
                  <a:ea typeface="メイリオ" panose="020B0604030504040204" pitchFamily="50" charset="-128"/>
                </a:rPr>
                <a:t>本項目では、チェックリストを記入</a:t>
              </a:r>
              <a:r>
                <a:rPr kumimoji="1" lang="ja-JP" altLang="en-US" sz="1600" b="1" dirty="0">
                  <a:latin typeface="メイリオ" panose="020B0604030504040204" pitchFamily="50" charset="-128"/>
                  <a:ea typeface="メイリオ" panose="020B0604030504040204" pitchFamily="50" charset="-128"/>
                </a:rPr>
                <a:t>する前に</a:t>
              </a:r>
              <a:r>
                <a:rPr kumimoji="1" lang="ja-JP" altLang="en-US" sz="1600" b="1" dirty="0" smtClean="0">
                  <a:latin typeface="メイリオ" panose="020B0604030504040204" pitchFamily="50" charset="-128"/>
                  <a:ea typeface="メイリオ" panose="020B0604030504040204" pitchFamily="50" charset="-128"/>
                </a:rPr>
                <a:t>、イベントの</a:t>
              </a:r>
              <a:r>
                <a:rPr kumimoji="1" lang="ja-JP" altLang="en-US" sz="1600" b="1" dirty="0">
                  <a:latin typeface="メイリオ" panose="020B0604030504040204" pitchFamily="50" charset="-128"/>
                  <a:ea typeface="メイリオ" panose="020B0604030504040204" pitchFamily="50" charset="-128"/>
                </a:rPr>
                <a:t>情報をご登録ください</a:t>
              </a:r>
              <a:r>
                <a:rPr kumimoji="1" lang="ja-JP" altLang="en-US" sz="1600" b="1" dirty="0" smtClean="0">
                  <a:latin typeface="メイリオ" panose="020B0604030504040204" pitchFamily="50" charset="-128"/>
                  <a:ea typeface="メイリオ" panose="020B0604030504040204" pitchFamily="50" charset="-128"/>
                </a:rPr>
                <a:t>。</a:t>
              </a:r>
              <a:endParaRPr kumimoji="1" lang="en-US" altLang="ja-JP" sz="1600" b="1" dirty="0" smtClean="0">
                <a:latin typeface="メイリオ" panose="020B0604030504040204" pitchFamily="50" charset="-128"/>
                <a:ea typeface="メイリオ" panose="020B0604030504040204" pitchFamily="50" charset="-128"/>
              </a:endParaRPr>
            </a:p>
          </p:txBody>
        </p:sp>
      </p:grpSp>
      <p:grpSp>
        <p:nvGrpSpPr>
          <p:cNvPr id="1112" name="グループ化 5"/>
          <p:cNvGrpSpPr/>
          <p:nvPr/>
        </p:nvGrpSpPr>
        <p:grpSpPr>
          <a:xfrm>
            <a:off x="-206197" y="51078"/>
            <a:ext cx="7565642" cy="523220"/>
            <a:chOff x="-206197" y="51078"/>
            <a:chExt cx="7565642" cy="523220"/>
          </a:xfrm>
        </p:grpSpPr>
        <p:sp>
          <p:nvSpPr>
            <p:cNvPr id="1113"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smtClean="0">
                  <a:latin typeface="メイリオ" panose="020B0604030504040204" pitchFamily="50" charset="-128"/>
                  <a:ea typeface="メイリオ" panose="020B0604030504040204" pitchFamily="50" charset="-128"/>
                </a:rPr>
                <a:t>　 イベント開催時の</a:t>
              </a: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1114"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115" name="テキスト ボックス 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第１版（令和３年</a:t>
            </a:r>
            <a:r>
              <a:rPr kumimoji="1" lang="en-US" altLang="ja-JP" sz="1600" b="1" dirty="0" smtClean="0">
                <a:latin typeface="メイリオ" panose="020B0604030504040204" pitchFamily="50" charset="-128"/>
                <a:ea typeface="メイリオ" panose="020B0604030504040204" pitchFamily="50" charset="-128"/>
              </a:rPr>
              <a:t>11</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1116"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1117" name="グループ化 40"/>
          <p:cNvGrpSpPr/>
          <p:nvPr/>
        </p:nvGrpSpPr>
        <p:grpSpPr>
          <a:xfrm>
            <a:off x="172600" y="2846243"/>
            <a:ext cx="6821608" cy="712465"/>
            <a:chOff x="205684" y="2047413"/>
            <a:chExt cx="6821608" cy="899642"/>
          </a:xfrm>
        </p:grpSpPr>
        <p:sp>
          <p:nvSpPr>
            <p:cNvPr id="1118"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開催日時</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19" name="角丸四角形 49"/>
            <p:cNvSpPr/>
            <p:nvPr/>
          </p:nvSpPr>
          <p:spPr>
            <a:xfrm>
              <a:off x="1686504" y="2066001"/>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1120" name="グループ化 57"/>
            <p:cNvGrpSpPr/>
            <p:nvPr/>
          </p:nvGrpSpPr>
          <p:grpSpPr>
            <a:xfrm>
              <a:off x="1605772" y="2212015"/>
              <a:ext cx="5421520" cy="307777"/>
              <a:chOff x="1605772" y="2178562"/>
              <a:chExt cx="5421520" cy="307777"/>
            </a:xfrm>
          </p:grpSpPr>
          <p:sp>
            <p:nvSpPr>
              <p:cNvPr id="1121" name="テキスト ボックス 58"/>
              <p:cNvSpPr txBox="1"/>
              <p:nvPr/>
            </p:nvSpPr>
            <p:spPr>
              <a:xfrm>
                <a:off x="1605772" y="2178562"/>
                <a:ext cx="811601" cy="29751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令和</a:t>
                </a:r>
                <a:endParaRPr kumimoji="1" lang="en-US" altLang="ja-JP" sz="1600" b="1" dirty="0">
                  <a:latin typeface="メイリオ" panose="020B0604030504040204" pitchFamily="50" charset="-128"/>
                  <a:ea typeface="メイリオ" panose="020B0604030504040204" pitchFamily="50" charset="-128"/>
                </a:endParaRPr>
              </a:p>
            </p:txBody>
          </p:sp>
          <p:sp>
            <p:nvSpPr>
              <p:cNvPr id="1122" name="テキスト ボックス 61"/>
              <p:cNvSpPr txBox="1"/>
              <p:nvPr/>
            </p:nvSpPr>
            <p:spPr>
              <a:xfrm>
                <a:off x="2205905"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年</a:t>
                </a:r>
                <a:endParaRPr kumimoji="1" lang="en-US" altLang="ja-JP" sz="1600" b="1" dirty="0">
                  <a:latin typeface="メイリオ" panose="020B0604030504040204" pitchFamily="50" charset="-128"/>
                  <a:ea typeface="メイリオ" panose="020B0604030504040204" pitchFamily="50" charset="-128"/>
                </a:endParaRPr>
              </a:p>
            </p:txBody>
          </p:sp>
          <p:sp>
            <p:nvSpPr>
              <p:cNvPr id="1123" name="テキスト ボックス 62"/>
              <p:cNvSpPr txBox="1"/>
              <p:nvPr/>
            </p:nvSpPr>
            <p:spPr>
              <a:xfrm>
                <a:off x="2826317"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月</a:t>
                </a:r>
                <a:endParaRPr kumimoji="1" lang="en-US" altLang="ja-JP" sz="1600" b="1" dirty="0">
                  <a:latin typeface="メイリオ" panose="020B0604030504040204" pitchFamily="50" charset="-128"/>
                  <a:ea typeface="メイリオ" panose="020B0604030504040204" pitchFamily="50" charset="-128"/>
                </a:endParaRPr>
              </a:p>
            </p:txBody>
          </p:sp>
          <p:sp>
            <p:nvSpPr>
              <p:cNvPr id="1124" name="テキスト ボックス 66"/>
              <p:cNvSpPr txBox="1"/>
              <p:nvPr/>
            </p:nvSpPr>
            <p:spPr>
              <a:xfrm>
                <a:off x="3361541"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日</a:t>
                </a:r>
                <a:endParaRPr kumimoji="1" lang="en-US" altLang="ja-JP" sz="1600" b="1" dirty="0">
                  <a:latin typeface="メイリオ" panose="020B0604030504040204" pitchFamily="50" charset="-128"/>
                  <a:ea typeface="メイリオ" panose="020B0604030504040204" pitchFamily="50" charset="-128"/>
                </a:endParaRPr>
              </a:p>
            </p:txBody>
          </p:sp>
          <p:sp>
            <p:nvSpPr>
              <p:cNvPr id="1125" name="テキスト ボックス 68"/>
              <p:cNvSpPr txBox="1"/>
              <p:nvPr/>
            </p:nvSpPr>
            <p:spPr>
              <a:xfrm>
                <a:off x="38904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sp>
            <p:nvSpPr>
              <p:cNvPr id="1126" name="テキスト ボックス 74"/>
              <p:cNvSpPr txBox="1"/>
              <p:nvPr/>
            </p:nvSpPr>
            <p:spPr>
              <a:xfrm>
                <a:off x="4431989" y="2178562"/>
                <a:ext cx="1204792" cy="29751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分　～　</a:t>
                </a:r>
                <a:endParaRPr kumimoji="1" lang="en-US" altLang="ja-JP" sz="1600" b="1" dirty="0">
                  <a:latin typeface="メイリオ" panose="020B0604030504040204" pitchFamily="50" charset="-128"/>
                  <a:ea typeface="メイリオ" panose="020B0604030504040204" pitchFamily="50" charset="-128"/>
                </a:endParaRPr>
              </a:p>
            </p:txBody>
          </p:sp>
          <p:sp>
            <p:nvSpPr>
              <p:cNvPr id="1127" name="テキスト ボックス 75"/>
              <p:cNvSpPr txBox="1"/>
              <p:nvPr/>
            </p:nvSpPr>
            <p:spPr>
              <a:xfrm>
                <a:off x="5822500" y="2178562"/>
                <a:ext cx="1204792"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分</a:t>
                </a:r>
                <a:endParaRPr kumimoji="1" lang="en-US" altLang="ja-JP" sz="1600" b="1" dirty="0">
                  <a:latin typeface="メイリオ" panose="020B0604030504040204" pitchFamily="50" charset="-128"/>
                  <a:ea typeface="メイリオ" panose="020B0604030504040204" pitchFamily="50" charset="-128"/>
                </a:endParaRPr>
              </a:p>
            </p:txBody>
          </p:sp>
          <p:sp>
            <p:nvSpPr>
              <p:cNvPr id="1128" name="テキスト ボックス 78"/>
              <p:cNvSpPr txBox="1"/>
              <p:nvPr/>
            </p:nvSpPr>
            <p:spPr>
              <a:xfrm>
                <a:off x="54715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grpSp>
      </p:grpSp>
      <p:grpSp>
        <p:nvGrpSpPr>
          <p:cNvPr id="1129" name="グループ化 108"/>
          <p:cNvGrpSpPr/>
          <p:nvPr/>
        </p:nvGrpSpPr>
        <p:grpSpPr>
          <a:xfrm>
            <a:off x="180208" y="2014735"/>
            <a:ext cx="6508953" cy="802590"/>
            <a:chOff x="205683" y="6601509"/>
            <a:chExt cx="6508953" cy="802590"/>
          </a:xfrm>
        </p:grpSpPr>
        <p:grpSp>
          <p:nvGrpSpPr>
            <p:cNvPr id="1130" name="グループ化 109"/>
            <p:cNvGrpSpPr/>
            <p:nvPr/>
          </p:nvGrpSpPr>
          <p:grpSpPr>
            <a:xfrm>
              <a:off x="205683" y="6601509"/>
              <a:ext cx="6458043" cy="777995"/>
              <a:chOff x="185556" y="3407741"/>
              <a:chExt cx="6458043" cy="881474"/>
            </a:xfrm>
          </p:grpSpPr>
          <p:sp>
            <p:nvSpPr>
              <p:cNvPr id="1131"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チーム等</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32" name="角丸四角形 114"/>
              <p:cNvSpPr/>
              <p:nvPr/>
            </p:nvSpPr>
            <p:spPr>
              <a:xfrm>
                <a:off x="1658081" y="3410725"/>
                <a:ext cx="4985518" cy="484822"/>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33" name="グループ化 110"/>
            <p:cNvGrpSpPr/>
            <p:nvPr/>
          </p:nvGrpSpPr>
          <p:grpSpPr>
            <a:xfrm>
              <a:off x="1612081" y="7046678"/>
              <a:ext cx="5102555" cy="357421"/>
              <a:chOff x="1620376" y="7388670"/>
              <a:chExt cx="5102555" cy="385375"/>
            </a:xfrm>
          </p:grpSpPr>
          <p:sp>
            <p:nvSpPr>
              <p:cNvPr id="1134" name="角丸四角形 111"/>
              <p:cNvSpPr/>
              <p:nvPr/>
            </p:nvSpPr>
            <p:spPr>
              <a:xfrm>
                <a:off x="1686503" y="7388670"/>
                <a:ext cx="4985518" cy="38537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sp>
            <p:nvSpPr>
              <p:cNvPr id="1135" name="テキスト ボックス 112"/>
              <p:cNvSpPr txBox="1"/>
              <p:nvPr/>
            </p:nvSpPr>
            <p:spPr>
              <a:xfrm>
                <a:off x="1620376" y="7451234"/>
                <a:ext cx="5102555" cy="320786"/>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（多数のため収まらない場合　→　別途、一覧をご提出ください。）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1136" name="グループ化 115"/>
          <p:cNvGrpSpPr/>
          <p:nvPr/>
        </p:nvGrpSpPr>
        <p:grpSpPr>
          <a:xfrm>
            <a:off x="166000" y="4511393"/>
            <a:ext cx="6458043" cy="472553"/>
            <a:chOff x="185556" y="3407740"/>
            <a:chExt cx="6458043" cy="579526"/>
          </a:xfrm>
        </p:grpSpPr>
        <p:sp>
          <p:nvSpPr>
            <p:cNvPr id="113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3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39" name="グループ化 118"/>
          <p:cNvGrpSpPr/>
          <p:nvPr/>
        </p:nvGrpSpPr>
        <p:grpSpPr>
          <a:xfrm>
            <a:off x="166000" y="5034887"/>
            <a:ext cx="6458043" cy="479643"/>
            <a:chOff x="185556" y="3410726"/>
            <a:chExt cx="6458043" cy="588221"/>
          </a:xfrm>
        </p:grpSpPr>
        <p:sp>
          <p:nvSpPr>
            <p:cNvPr id="1140" name="角丸四角形 119"/>
            <p:cNvSpPr/>
            <p:nvPr/>
          </p:nvSpPr>
          <p:spPr>
            <a:xfrm>
              <a:off x="185556" y="3419421"/>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所在地</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41" name="角丸四角形 120"/>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42" name="グループ化 124"/>
          <p:cNvGrpSpPr/>
          <p:nvPr/>
        </p:nvGrpSpPr>
        <p:grpSpPr>
          <a:xfrm>
            <a:off x="166000" y="5549224"/>
            <a:ext cx="6416095" cy="479641"/>
            <a:chOff x="205683" y="9242148"/>
            <a:chExt cx="6416095" cy="559771"/>
          </a:xfrm>
        </p:grpSpPr>
        <p:grpSp>
          <p:nvGrpSpPr>
            <p:cNvPr id="1143" name="グループ化 125"/>
            <p:cNvGrpSpPr/>
            <p:nvPr/>
          </p:nvGrpSpPr>
          <p:grpSpPr>
            <a:xfrm>
              <a:off x="205683" y="9242148"/>
              <a:ext cx="6416095" cy="559771"/>
              <a:chOff x="185556" y="3399045"/>
              <a:chExt cx="6416095" cy="588221"/>
            </a:xfrm>
          </p:grpSpPr>
          <p:sp>
            <p:nvSpPr>
              <p:cNvPr id="1144"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連絡先</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45" name="角丸四角形 130"/>
              <p:cNvSpPr/>
              <p:nvPr/>
            </p:nvSpPr>
            <p:spPr>
              <a:xfrm>
                <a:off x="1658081" y="3399045"/>
                <a:ext cx="2218806"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146" name="角丸四角形 87"/>
              <p:cNvSpPr/>
              <p:nvPr/>
            </p:nvSpPr>
            <p:spPr>
              <a:xfrm>
                <a:off x="3909847" y="3413354"/>
                <a:ext cx="2691804" cy="56223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147" name="テキスト ボックス 127"/>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148" name="テキスト ボックス 128"/>
            <p:cNvSpPr txBox="1"/>
            <p:nvPr/>
          </p:nvSpPr>
          <p:spPr>
            <a:xfrm>
              <a:off x="3892204" y="9251487"/>
              <a:ext cx="1561171"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149"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smtClean="0">
                <a:latin typeface="メイリオ" panose="020B0604030504040204" pitchFamily="50" charset="-128"/>
                <a:ea typeface="メイリオ" panose="020B0604030504040204" pitchFamily="50" charset="-128"/>
              </a:rPr>
              <a:t>1</a:t>
            </a:r>
          </a:p>
        </p:txBody>
      </p:sp>
      <p:sp>
        <p:nvSpPr>
          <p:cNvPr id="1150" name="正方形/長方形 3"/>
          <p:cNvSpPr/>
          <p:nvPr/>
        </p:nvSpPr>
        <p:spPr>
          <a:xfrm>
            <a:off x="0" y="9265316"/>
            <a:ext cx="6972301" cy="646331"/>
          </a:xfrm>
          <a:prstGeom prst="rect">
            <a:avLst/>
          </a:prstGeom>
        </p:spPr>
        <p:txBody>
          <a:bodyPr wrap="square">
            <a:spAutoFit/>
          </a:bodyPr>
          <a:lstStyle/>
          <a:p>
            <a:pPr marL="446088" indent="-446088"/>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）大声の定義を「観客等が</a:t>
            </a:r>
            <a:r>
              <a:rPr kumimoji="1" lang="ja-JP" altLang="en-US" sz="1200" b="1" dirty="0">
                <a:latin typeface="メイリオ" panose="020B0604030504040204" pitchFamily="50" charset="-128"/>
                <a:ea typeface="メイリオ" panose="020B0604030504040204" pitchFamily="50" charset="-128"/>
              </a:rPr>
              <a:t>、通常より</a:t>
            </a:r>
            <a:r>
              <a:rPr kumimoji="1" lang="ja-JP" altLang="en-US" sz="1200" b="1" dirty="0" smtClean="0">
                <a:latin typeface="メイリオ" panose="020B0604030504040204" pitchFamily="50" charset="-128"/>
                <a:ea typeface="メイリオ" panose="020B0604030504040204" pitchFamily="50" charset="-128"/>
              </a:rPr>
              <a:t>も大きな</a:t>
            </a:r>
            <a:r>
              <a:rPr kumimoji="1" lang="ja-JP" altLang="en-US" sz="1200" b="1" dirty="0">
                <a:latin typeface="メイリオ" panose="020B0604030504040204" pitchFamily="50" charset="-128"/>
                <a:ea typeface="メイリオ" panose="020B0604030504040204" pitchFamily="50" charset="-128"/>
              </a:rPr>
              <a:t>声量で、反復・継続的に声を</a:t>
            </a:r>
            <a:r>
              <a:rPr kumimoji="1" lang="ja-JP" altLang="en-US" sz="1200" b="1" dirty="0" smtClean="0">
                <a:latin typeface="メイリオ" panose="020B0604030504040204" pitchFamily="50" charset="-128"/>
                <a:ea typeface="メイリオ" panose="020B0604030504040204" pitchFamily="50" charset="-128"/>
              </a:rPr>
              <a:t>発すること」とし、これを積極的に推奨する又は必要な対策を十分に施さないイベントは「大声あり」に該当することと整理する。</a:t>
            </a:r>
            <a:endParaRPr kumimoji="1" lang="ja-JP" altLang="en-US" sz="1200" b="1" dirty="0">
              <a:latin typeface="メイリオ" panose="020B0604030504040204" pitchFamily="50" charset="-128"/>
              <a:ea typeface="メイリオ" panose="020B0604030504040204" pitchFamily="50" charset="-128"/>
            </a:endParaRPr>
          </a:p>
        </p:txBody>
      </p:sp>
      <p:grpSp>
        <p:nvGrpSpPr>
          <p:cNvPr id="1151" name="グループ化 9"/>
          <p:cNvGrpSpPr/>
          <p:nvPr/>
        </p:nvGrpSpPr>
        <p:grpSpPr>
          <a:xfrm>
            <a:off x="200868" y="8398361"/>
            <a:ext cx="6450346" cy="679087"/>
            <a:chOff x="200868" y="8237720"/>
            <a:chExt cx="6450346" cy="679087"/>
          </a:xfrm>
        </p:grpSpPr>
        <p:grpSp>
          <p:nvGrpSpPr>
            <p:cNvPr id="1152" name="グループ化 83"/>
            <p:cNvGrpSpPr/>
            <p:nvPr/>
          </p:nvGrpSpPr>
          <p:grpSpPr>
            <a:xfrm>
              <a:off x="200868" y="8237720"/>
              <a:ext cx="6450346" cy="679087"/>
              <a:chOff x="205084" y="9076588"/>
              <a:chExt cx="6450346" cy="580581"/>
            </a:xfrm>
          </p:grpSpPr>
          <p:sp>
            <p:nvSpPr>
              <p:cNvPr id="1153"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その他</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特記事項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154" name="角丸四角形 138"/>
              <p:cNvSpPr/>
              <p:nvPr/>
            </p:nvSpPr>
            <p:spPr>
              <a:xfrm>
                <a:off x="1669912" y="9076588"/>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grpSp>
        <p:sp>
          <p:nvSpPr>
            <p:cNvPr id="1155" name="正方形/長方形 4"/>
            <p:cNvSpPr/>
            <p:nvPr/>
          </p:nvSpPr>
          <p:spPr>
            <a:xfrm>
              <a:off x="1684688" y="8454194"/>
              <a:ext cx="4867595" cy="461665"/>
            </a:xfrm>
            <a:prstGeom prst="rect">
              <a:avLst/>
            </a:prstGeom>
          </p:spPr>
          <p:txBody>
            <a:bodyPr wrap="square">
              <a:spAutoFit/>
            </a:bodyPr>
            <a:lstStyle/>
            <a:p>
              <a:r>
                <a:rPr kumimoji="1" lang="ja-JP" altLang="en-US" sz="1200" dirty="0"/>
                <a:t>（大声なしの場合は、大声なしと判断した理由や、大声を伴わないことを担保する具体的な対策を記載ください。）</a:t>
              </a:r>
            </a:p>
          </p:txBody>
        </p:sp>
      </p:grpSp>
      <p:grpSp>
        <p:nvGrpSpPr>
          <p:cNvPr id="1157" name="グループ化 141"/>
          <p:cNvGrpSpPr/>
          <p:nvPr/>
        </p:nvGrpSpPr>
        <p:grpSpPr>
          <a:xfrm>
            <a:off x="172600" y="1558388"/>
            <a:ext cx="6458043" cy="409533"/>
            <a:chOff x="185556" y="3407740"/>
            <a:chExt cx="6458043" cy="579526"/>
          </a:xfrm>
        </p:grpSpPr>
        <p:sp>
          <p:nvSpPr>
            <p:cNvPr id="1158"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イベント名</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59" name="角丸四角形 144"/>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160" name="テキスト ボックス 145"/>
          <p:cNvSpPr txBox="1"/>
          <p:nvPr/>
        </p:nvSpPr>
        <p:spPr>
          <a:xfrm>
            <a:off x="1588781" y="1716143"/>
            <a:ext cx="4932619" cy="297517"/>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（開催案内等の</a:t>
            </a:r>
            <a:r>
              <a:rPr kumimoji="1" lang="en-US" altLang="ja-JP" sz="1200" b="1" dirty="0" smtClean="0">
                <a:latin typeface="メイリオ" panose="020B0604030504040204" pitchFamily="50" charset="-128"/>
                <a:ea typeface="メイリオ" panose="020B0604030504040204" pitchFamily="50" charset="-128"/>
              </a:rPr>
              <a:t>URL</a:t>
            </a:r>
            <a:r>
              <a:rPr kumimoji="1" lang="ja-JP" altLang="en-US" sz="1200" b="1" dirty="0" smtClean="0">
                <a:latin typeface="メイリオ" panose="020B0604030504040204" pitchFamily="50" charset="-128"/>
                <a:ea typeface="メイリオ" panose="020B0604030504040204" pitchFamily="50" charset="-128"/>
              </a:rPr>
              <a:t>があれば記載）</a:t>
            </a:r>
            <a:endParaRPr kumimoji="1" lang="en-US" altLang="ja-JP" sz="1200" b="1" dirty="0">
              <a:latin typeface="メイリオ" panose="020B0604030504040204" pitchFamily="50" charset="-128"/>
              <a:ea typeface="メイリオ" panose="020B0604030504040204" pitchFamily="50" charset="-128"/>
            </a:endParaRPr>
          </a:p>
        </p:txBody>
      </p:sp>
      <p:sp>
        <p:nvSpPr>
          <p:cNvPr id="1161" name="テキスト ボックス 146"/>
          <p:cNvSpPr txBox="1"/>
          <p:nvPr/>
        </p:nvSpPr>
        <p:spPr>
          <a:xfrm>
            <a:off x="1553916" y="3258510"/>
            <a:ext cx="5585461"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複数回開催の場合 → 別途、開催する日時の一覧をご提出ください。）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nvGrpSpPr>
          <p:cNvPr id="1162" name="グループ化 147"/>
          <p:cNvGrpSpPr/>
          <p:nvPr/>
        </p:nvGrpSpPr>
        <p:grpSpPr>
          <a:xfrm>
            <a:off x="172600" y="3599321"/>
            <a:ext cx="6458043" cy="409533"/>
            <a:chOff x="185556" y="3407740"/>
            <a:chExt cx="6458043" cy="579526"/>
          </a:xfrm>
        </p:grpSpPr>
        <p:sp>
          <p:nvSpPr>
            <p:cNvPr id="1163"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開催会場</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64" name="角丸四角形 149"/>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65" name="グループ化 150"/>
          <p:cNvGrpSpPr/>
          <p:nvPr/>
        </p:nvGrpSpPr>
        <p:grpSpPr>
          <a:xfrm>
            <a:off x="172600" y="4040576"/>
            <a:ext cx="6458043" cy="418152"/>
            <a:chOff x="185556" y="3407740"/>
            <a:chExt cx="6458043" cy="579526"/>
          </a:xfrm>
        </p:grpSpPr>
        <p:sp>
          <p:nvSpPr>
            <p:cNvPr id="1166" name="角丸四角形 15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会場所在地</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67"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68" name="グループ化 153"/>
          <p:cNvGrpSpPr/>
          <p:nvPr/>
        </p:nvGrpSpPr>
        <p:grpSpPr>
          <a:xfrm>
            <a:off x="168641" y="6069711"/>
            <a:ext cx="6716572" cy="1358263"/>
            <a:chOff x="205683" y="4670524"/>
            <a:chExt cx="6716572" cy="1358263"/>
          </a:xfrm>
        </p:grpSpPr>
        <p:sp>
          <p:nvSpPr>
            <p:cNvPr id="1169" name="角丸四角形 154"/>
            <p:cNvSpPr/>
            <p:nvPr/>
          </p:nvSpPr>
          <p:spPr>
            <a:xfrm>
              <a:off x="205683" y="4686473"/>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（上限）</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170" name="角丸四角形 155"/>
            <p:cNvSpPr/>
            <p:nvPr/>
          </p:nvSpPr>
          <p:spPr>
            <a:xfrm>
              <a:off x="1674261" y="4670524"/>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171" name="テキスト ボックス 156"/>
            <p:cNvSpPr txBox="1"/>
            <p:nvPr/>
          </p:nvSpPr>
          <p:spPr>
            <a:xfrm>
              <a:off x="2224215" y="4753683"/>
              <a:ext cx="1546354" cy="502702"/>
            </a:xfrm>
            <a:prstGeom prst="rect">
              <a:avLst/>
            </a:prstGeom>
            <a:noFill/>
            <a:ln>
              <a:noFill/>
            </a:ln>
          </p:spPr>
          <p:txBody>
            <a:bodyPr wrap="square" rtlCol="0">
              <a:spAutoFit/>
            </a:bodyPr>
            <a:lstStyle/>
            <a:p>
              <a:pPr algn="ctr">
                <a:lnSpc>
                  <a:spcPts val="1600"/>
                </a:lnSpc>
              </a:pPr>
              <a:r>
                <a:rPr kumimoji="1" lang="en-US" altLang="ja-JP" sz="1600" b="1" dirty="0" smtClean="0">
                  <a:latin typeface="メイリオ" panose="020B0604030504040204" pitchFamily="50" charset="-128"/>
                  <a:ea typeface="メイリオ" panose="020B0604030504040204" pitchFamily="50" charset="-128"/>
                </a:rPr>
                <a:t>100%</a:t>
              </a:r>
            </a:p>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（大声なし）</a:t>
              </a:r>
              <a:endParaRPr kumimoji="1" lang="en-US" altLang="ja-JP" sz="1600" b="1" dirty="0">
                <a:latin typeface="メイリオ" panose="020B0604030504040204" pitchFamily="50" charset="-128"/>
                <a:ea typeface="メイリオ" panose="020B0604030504040204" pitchFamily="50" charset="-128"/>
              </a:endParaRPr>
            </a:p>
          </p:txBody>
        </p:sp>
        <p:sp>
          <p:nvSpPr>
            <p:cNvPr id="1172" name="テキスト ボックス 157"/>
            <p:cNvSpPr txBox="1"/>
            <p:nvPr/>
          </p:nvSpPr>
          <p:spPr>
            <a:xfrm>
              <a:off x="4400752" y="4744476"/>
              <a:ext cx="2188573"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人</a:t>
              </a:r>
              <a:r>
                <a:rPr kumimoji="1" lang="ja-JP" altLang="en-US" sz="1400" b="1" dirty="0" smtClean="0">
                  <a:latin typeface="メイリオ" panose="020B0604030504040204" pitchFamily="50" charset="-128"/>
                  <a:ea typeface="メイリオ" panose="020B0604030504040204" pitchFamily="50" charset="-128"/>
                </a:rPr>
                <a:t>と</a:t>
              </a:r>
              <a:r>
                <a:rPr kumimoji="1" lang="ja-JP" altLang="en-US" sz="1400" b="1" dirty="0">
                  <a:latin typeface="メイリオ" panose="020B0604030504040204" pitchFamily="50" charset="-128"/>
                  <a:ea typeface="メイリオ" panose="020B0604030504040204" pitchFamily="50" charset="-128"/>
                </a:rPr>
                <a:t>人</a:t>
              </a:r>
              <a:r>
                <a:rPr kumimoji="1" lang="ja-JP" altLang="en-US" sz="1400" b="1" dirty="0" smtClean="0">
                  <a:latin typeface="メイリオ" panose="020B0604030504040204" pitchFamily="50" charset="-128"/>
                  <a:ea typeface="メイリオ" panose="020B0604030504040204" pitchFamily="50" charset="-128"/>
                </a:rPr>
                <a:t>とが触れ合わない程度</a:t>
              </a:r>
              <a:r>
                <a:rPr kumimoji="1" lang="ja-JP" altLang="en-US" sz="1400" b="1" dirty="0">
                  <a:latin typeface="メイリオ" panose="020B0604030504040204" pitchFamily="50" charset="-128"/>
                  <a:ea typeface="メイリオ" panose="020B0604030504040204" pitchFamily="50" charset="-128"/>
                </a:rPr>
                <a:t>の間隔</a:t>
              </a:r>
            </a:p>
          </p:txBody>
        </p:sp>
        <p:sp>
          <p:nvSpPr>
            <p:cNvPr id="1173" name="正方形/長方形 158"/>
            <p:cNvSpPr/>
            <p:nvPr/>
          </p:nvSpPr>
          <p:spPr>
            <a:xfrm>
              <a:off x="3999492" y="486162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4" name="正方形/長方形 159"/>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75" name="直線コネクタ 160"/>
            <p:cNvCxnSpPr>
              <a:stCxn id="1170" idx="3"/>
              <a:endCxn id="1170" idx="1"/>
            </p:cNvCxnSpPr>
            <p:nvPr/>
          </p:nvCxnSpPr>
          <p:spPr>
            <a:xfrm flipH="1">
              <a:off x="1674261" y="5340364"/>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176" name="テキスト ボックス 161"/>
            <p:cNvSpPr txBox="1"/>
            <p:nvPr/>
          </p:nvSpPr>
          <p:spPr>
            <a:xfrm>
              <a:off x="2235346" y="5449986"/>
              <a:ext cx="1546354" cy="512961"/>
            </a:xfrm>
            <a:prstGeom prst="rect">
              <a:avLst/>
            </a:prstGeom>
            <a:noFill/>
            <a:ln>
              <a:noFill/>
            </a:ln>
          </p:spPr>
          <p:txBody>
            <a:bodyPr wrap="square" rtlCol="0">
              <a:spAutoFit/>
            </a:bodyPr>
            <a:lstStyle/>
            <a:p>
              <a:pPr algn="ctr">
                <a:lnSpc>
                  <a:spcPts val="1600"/>
                </a:lnSpc>
              </a:pPr>
              <a:r>
                <a:rPr kumimoji="1" lang="en-US" altLang="ja-JP" sz="1600" b="1" dirty="0" smtClean="0">
                  <a:latin typeface="メイリオ" panose="020B0604030504040204" pitchFamily="50" charset="-128"/>
                  <a:ea typeface="メイリオ" panose="020B0604030504040204" pitchFamily="50" charset="-128"/>
                </a:rPr>
                <a:t>50%</a:t>
              </a:r>
            </a:p>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（大声あり）</a:t>
              </a:r>
              <a:endParaRPr kumimoji="1" lang="en-US" altLang="ja-JP" sz="1600" b="1" dirty="0">
                <a:latin typeface="メイリオ" panose="020B0604030504040204" pitchFamily="50" charset="-128"/>
                <a:ea typeface="メイリオ" panose="020B0604030504040204" pitchFamily="50" charset="-128"/>
              </a:endParaRPr>
            </a:p>
          </p:txBody>
        </p:sp>
        <p:sp>
          <p:nvSpPr>
            <p:cNvPr id="1177" name="正方形/長方形 162"/>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8" name="テキスト ボックス 163"/>
            <p:cNvSpPr txBox="1"/>
            <p:nvPr/>
          </p:nvSpPr>
          <p:spPr>
            <a:xfrm>
              <a:off x="4125036" y="5426404"/>
              <a:ext cx="2797219"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十分</a:t>
              </a:r>
              <a:r>
                <a:rPr kumimoji="1" lang="ja-JP" altLang="en-US" sz="1400" b="1" dirty="0" smtClean="0">
                  <a:latin typeface="メイリオ" panose="020B0604030504040204" pitchFamily="50" charset="-128"/>
                  <a:ea typeface="メイリオ" panose="020B0604030504040204" pitchFamily="50" charset="-128"/>
                </a:rPr>
                <a:t>な人と人</a:t>
              </a:r>
              <a:r>
                <a:rPr kumimoji="1" lang="ja-JP" altLang="en-US" sz="1400" b="1" dirty="0">
                  <a:latin typeface="メイリオ" panose="020B0604030504040204" pitchFamily="50" charset="-128"/>
                  <a:ea typeface="メイリオ" panose="020B0604030504040204" pitchFamily="50" charset="-128"/>
                </a:rPr>
                <a:t>との間隔</a:t>
              </a:r>
            </a:p>
            <a:p>
              <a:pPr algn="ctr">
                <a:lnSpc>
                  <a:spcPts val="1600"/>
                </a:lnSpc>
              </a:pPr>
              <a:r>
                <a:rPr kumimoji="1" lang="ja-JP" altLang="en-US" sz="1400" b="1" dirty="0" smtClean="0">
                  <a:latin typeface="メイリオ" panose="020B0604030504040204" pitchFamily="50" charset="-128"/>
                  <a:ea typeface="メイリオ" panose="020B0604030504040204" pitchFamily="50" charset="-128"/>
                </a:rPr>
                <a:t>（できるだ</a:t>
              </a:r>
              <a:r>
                <a:rPr kumimoji="1" lang="ja-JP" altLang="en-US" sz="1400" b="1" dirty="0">
                  <a:latin typeface="メイリオ" panose="020B0604030504040204" pitchFamily="50" charset="-128"/>
                  <a:ea typeface="メイリオ" panose="020B0604030504040204" pitchFamily="50" charset="-128"/>
                </a:rPr>
                <a:t>け</a:t>
              </a:r>
              <a:r>
                <a:rPr kumimoji="1" lang="ja-JP" altLang="en-US" sz="1400" b="1" dirty="0" smtClean="0">
                  <a:latin typeface="メイリオ" panose="020B0604030504040204" pitchFamily="50" charset="-128"/>
                  <a:ea typeface="メイリオ" panose="020B0604030504040204" pitchFamily="50" charset="-128"/>
                </a:rPr>
                <a:t>２ｍ、最低１ｍ）</a:t>
              </a:r>
              <a:endParaRPr kumimoji="1" lang="ja-JP" altLang="en-US" sz="1400" b="1" dirty="0">
                <a:latin typeface="メイリオ" panose="020B0604030504040204" pitchFamily="50" charset="-128"/>
                <a:ea typeface="メイリオ" panose="020B0604030504040204" pitchFamily="50" charset="-128"/>
              </a:endParaRPr>
            </a:p>
          </p:txBody>
        </p:sp>
        <p:sp>
          <p:nvSpPr>
            <p:cNvPr id="1179" name="正方形/長方形 164"/>
            <p:cNvSpPr/>
            <p:nvPr/>
          </p:nvSpPr>
          <p:spPr>
            <a:xfrm>
              <a:off x="4007850" y="5539189"/>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80" name="テキスト ボックス 166"/>
          <p:cNvSpPr txBox="1"/>
          <p:nvPr/>
        </p:nvSpPr>
        <p:spPr>
          <a:xfrm>
            <a:off x="3260612" y="6789923"/>
            <a:ext cx="727290"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181" name="テキスト ボックス 165"/>
          <p:cNvSpPr txBox="1"/>
          <p:nvPr/>
        </p:nvSpPr>
        <p:spPr>
          <a:xfrm>
            <a:off x="3254736" y="6101300"/>
            <a:ext cx="727290"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182" name="直線コネクタ 171"/>
          <p:cNvCxnSpPr/>
          <p:nvPr/>
        </p:nvCxnSpPr>
        <p:spPr>
          <a:xfrm>
            <a:off x="3872889" y="6077550"/>
            <a:ext cx="1127" cy="1330692"/>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18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184" name="グループ化 11"/>
          <p:cNvGrpSpPr/>
          <p:nvPr/>
        </p:nvGrpSpPr>
        <p:grpSpPr>
          <a:xfrm>
            <a:off x="180208" y="7490104"/>
            <a:ext cx="6458043" cy="440256"/>
            <a:chOff x="180208" y="7267678"/>
            <a:chExt cx="6458043" cy="440256"/>
          </a:xfrm>
        </p:grpSpPr>
        <p:grpSp>
          <p:nvGrpSpPr>
            <p:cNvPr id="1185" name="グループ化 168"/>
            <p:cNvGrpSpPr/>
            <p:nvPr/>
          </p:nvGrpSpPr>
          <p:grpSpPr>
            <a:xfrm>
              <a:off x="180208" y="7267678"/>
              <a:ext cx="6458043" cy="440256"/>
              <a:chOff x="185556" y="3407740"/>
              <a:chExt cx="6458043" cy="596262"/>
            </a:xfrm>
          </p:grpSpPr>
          <p:sp>
            <p:nvSpPr>
              <p:cNvPr id="1186"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a:t>
                </a:r>
                <a:r>
                  <a:rPr kumimoji="1" lang="ja-JP" altLang="en-US" sz="1600" b="1" dirty="0" smtClean="0">
                    <a:solidFill>
                      <a:schemeClr val="tx1"/>
                    </a:solidFill>
                    <a:latin typeface="メイリオ" panose="020B0604030504040204" pitchFamily="50" charset="-128"/>
                    <a:ea typeface="メイリオ" panose="020B0604030504040204" pitchFamily="50" charset="-128"/>
                  </a:rPr>
                  <a:t>人数</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187"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188" name="テキスト ボックス 173"/>
            <p:cNvSpPr txBox="1"/>
            <p:nvPr/>
          </p:nvSpPr>
          <p:spPr>
            <a:xfrm>
              <a:off x="2156602" y="7379171"/>
              <a:ext cx="1347494"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90" name="グループ化 121"/>
          <p:cNvGrpSpPr/>
          <p:nvPr/>
        </p:nvGrpSpPr>
        <p:grpSpPr>
          <a:xfrm>
            <a:off x="193171" y="7949553"/>
            <a:ext cx="6458043" cy="421416"/>
            <a:chOff x="185556" y="3407740"/>
            <a:chExt cx="6458043" cy="579526"/>
          </a:xfrm>
        </p:grpSpPr>
        <p:sp>
          <p:nvSpPr>
            <p:cNvPr id="1191"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192"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Tree>
    <p:extLst>
      <p:ext uri="{BB962C8B-B14F-4D97-AF65-F5344CB8AC3E}">
        <p14:creationId xmlns:p14="http://schemas.microsoft.com/office/powerpoint/2010/main" val="2898198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5"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1196" name="グループ化 35"/>
          <p:cNvGrpSpPr/>
          <p:nvPr/>
        </p:nvGrpSpPr>
        <p:grpSpPr>
          <a:xfrm>
            <a:off x="127039" y="809094"/>
            <a:ext cx="6608092" cy="1425503"/>
            <a:chOff x="124955" y="1254625"/>
            <a:chExt cx="6608092" cy="915366"/>
          </a:xfrm>
        </p:grpSpPr>
        <p:sp>
          <p:nvSpPr>
            <p:cNvPr id="1197"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198"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199"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1200" name="テキスト ボックス 20"/>
            <p:cNvSpPr txBox="1"/>
            <p:nvPr/>
          </p:nvSpPr>
          <p:spPr>
            <a:xfrm>
              <a:off x="1439939" y="1409381"/>
              <a:ext cx="521790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smtClean="0">
                  <a:latin typeface="メイリオ" panose="020B0604030504040204" pitchFamily="50" charset="-128"/>
                  <a:ea typeface="メイリオ" panose="020B0604030504040204" pitchFamily="50" charset="-128"/>
                </a:rPr>
                <a:t>人かつ収容率</a:t>
              </a:r>
              <a:r>
                <a:rPr kumimoji="1" lang="en-US" altLang="ja-JP" sz="1200" b="1" noProof="0" dirty="0" smtClean="0">
                  <a:latin typeface="メイリオ" panose="020B0604030504040204" pitchFamily="50" charset="-128"/>
                  <a:ea typeface="メイリオ" panose="020B0604030504040204" pitchFamily="50" charset="-128"/>
                </a:rPr>
                <a:t>50%</a:t>
              </a:r>
              <a:r>
                <a:rPr kumimoji="1" lang="ja-JP" altLang="en-US" sz="1200" b="1" noProof="0" dirty="0" smtClean="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grpSp>
      <p:grpSp>
        <p:nvGrpSpPr>
          <p:cNvPr id="1201" name="グループ化 5"/>
          <p:cNvGrpSpPr/>
          <p:nvPr/>
        </p:nvGrpSpPr>
        <p:grpSpPr>
          <a:xfrm>
            <a:off x="-206197" y="51078"/>
            <a:ext cx="7565642" cy="523220"/>
            <a:chOff x="-206197" y="51078"/>
            <a:chExt cx="7565642" cy="523220"/>
          </a:xfrm>
        </p:grpSpPr>
        <p:sp>
          <p:nvSpPr>
            <p:cNvPr id="1202"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120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204" name="グループ化 9"/>
          <p:cNvGrpSpPr/>
          <p:nvPr/>
        </p:nvGrpSpPr>
        <p:grpSpPr>
          <a:xfrm>
            <a:off x="290460" y="2484548"/>
            <a:ext cx="6387284" cy="2657587"/>
            <a:chOff x="290460" y="2339405"/>
            <a:chExt cx="6387284" cy="2657587"/>
          </a:xfrm>
        </p:grpSpPr>
        <p:sp>
          <p:nvSpPr>
            <p:cNvPr id="1205"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06"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120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08" name="テキスト ボックス 47"/>
            <p:cNvSpPr txBox="1"/>
            <p:nvPr/>
          </p:nvSpPr>
          <p:spPr>
            <a:xfrm>
              <a:off x="2290703" y="2386263"/>
              <a:ext cx="4281536" cy="1938992"/>
            </a:xfrm>
            <a:prstGeom prst="rect">
              <a:avLst/>
            </a:prstGeom>
            <a:noFill/>
            <a:ln>
              <a:noFill/>
            </a:ln>
          </p:spPr>
          <p:txBody>
            <a:bodyPr wrap="square" rtlCol="0" anchor="b">
              <a:spAutoFit/>
            </a:bodyPr>
            <a:lstStyle/>
            <a:p>
              <a:pPr lvl="0">
                <a:lnSpc>
                  <a:spcPts val="1600"/>
                </a:lnSpc>
                <a:defRPr/>
              </a:pP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大声なしの場合</a:t>
              </a:r>
              <a:r>
                <a:rPr kumimoji="1" lang="en-US" altLang="ja-JP" sz="1600" b="1" dirty="0" smtClean="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飛沫が発生するおそれのある行為を抑制するため、適切なマスク（品質の確かな、できれば不織布）の正しい着用や大声（</a:t>
              </a: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600" b="1" dirty="0" smtClean="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）大声の定義を「観客等が、①通常よりも大きな声量で、②反復・継続</a:t>
              </a:r>
              <a:r>
                <a:rPr kumimoji="1" lang="ja-JP" altLang="en-US" sz="1200" b="1" dirty="0">
                  <a:latin typeface="メイリオ" panose="020B0604030504040204" pitchFamily="50" charset="-128"/>
                  <a:ea typeface="メイリオ" panose="020B0604030504040204" pitchFamily="50" charset="-128"/>
                </a:rPr>
                <a:t>的</a:t>
              </a:r>
              <a:r>
                <a:rPr kumimoji="1" lang="ja-JP" altLang="en-US" sz="1200" b="1" dirty="0" smtClean="0">
                  <a:latin typeface="メイリオ" panose="020B0604030504040204" pitchFamily="50" charset="-128"/>
                  <a:ea typeface="メイリオ" panose="020B0604030504040204" pitchFamily="50" charset="-128"/>
                </a:rPr>
                <a:t>に声を発すること」とする。</a:t>
              </a:r>
              <a:endParaRPr kumimoji="1" lang="ja-JP" altLang="en-US" sz="1200" b="1" dirty="0">
                <a:latin typeface="メイリオ" panose="020B0604030504040204" pitchFamily="50" charset="-128"/>
                <a:ea typeface="メイリオ" panose="020B0604030504040204" pitchFamily="50" charset="-128"/>
              </a:endParaRPr>
            </a:p>
          </p:txBody>
        </p:sp>
      </p:grpSp>
      <p:grpSp>
        <p:nvGrpSpPr>
          <p:cNvPr id="1209" name="グループ化 50"/>
          <p:cNvGrpSpPr/>
          <p:nvPr/>
        </p:nvGrpSpPr>
        <p:grpSpPr>
          <a:xfrm>
            <a:off x="297318" y="5173313"/>
            <a:ext cx="6387284" cy="1594184"/>
            <a:chOff x="290460" y="2456344"/>
            <a:chExt cx="6387284" cy="1594184"/>
          </a:xfrm>
        </p:grpSpPr>
        <p:sp>
          <p:nvSpPr>
            <p:cNvPr id="1210"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11"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②</a:t>
              </a:r>
              <a:r>
                <a:rPr kumimoji="1" lang="ja-JP" altLang="en-US" sz="1600" b="1" dirty="0" smtClean="0">
                  <a:solidFill>
                    <a:schemeClr val="tx1"/>
                  </a:solidFill>
                  <a:latin typeface="メイリオ" panose="020B0604030504040204" pitchFamily="50" charset="-128"/>
                  <a:ea typeface="メイリオ" panose="020B0604030504040204" pitchFamily="50" charset="-128"/>
                </a:rPr>
                <a:t>手洗、手指・施設消毒</a:t>
              </a:r>
              <a:r>
                <a:rPr kumimoji="1" lang="ja-JP" altLang="en-US" sz="1600" b="1" dirty="0">
                  <a:solidFill>
                    <a:schemeClr val="tx1"/>
                  </a:solidFill>
                  <a:latin typeface="メイリオ" panose="020B0604030504040204" pitchFamily="50" charset="-128"/>
                  <a:ea typeface="メイリオ" panose="020B0604030504040204" pitchFamily="50" charset="-128"/>
                </a:rPr>
                <a:t>の徹底</a:t>
              </a:r>
            </a:p>
          </p:txBody>
        </p:sp>
        <p:sp>
          <p:nvSpPr>
            <p:cNvPr id="1212"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13" name="テキスト ボックス 54"/>
            <p:cNvSpPr txBox="1"/>
            <p:nvPr/>
          </p:nvSpPr>
          <p:spPr>
            <a:xfrm>
              <a:off x="2303910" y="3415863"/>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主催者側</a:t>
              </a:r>
              <a:r>
                <a:rPr kumimoji="1" lang="ja-JP" altLang="en-US" sz="1600" b="1" dirty="0">
                  <a:latin typeface="メイリオ" panose="020B0604030504040204" pitchFamily="50" charset="-128"/>
                  <a:ea typeface="メイリオ" panose="020B0604030504040204" pitchFamily="50" charset="-128"/>
                </a:rPr>
                <a:t>による施設内（出入口、トイレ、共用部等）の定期的かつこまめな消毒の実施。</a:t>
              </a:r>
            </a:p>
          </p:txBody>
        </p:sp>
        <p:sp>
          <p:nvSpPr>
            <p:cNvPr id="1214" name="テキスト ボックス 55"/>
            <p:cNvSpPr txBox="1"/>
            <p:nvPr/>
          </p:nvSpPr>
          <p:spPr>
            <a:xfrm>
              <a:off x="2347138" y="2647720"/>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こまめ</a:t>
              </a:r>
              <a:r>
                <a:rPr kumimoji="1" lang="ja-JP" altLang="en-US" sz="1600" b="1" dirty="0">
                  <a:latin typeface="メイリオ" panose="020B0604030504040204" pitchFamily="50" charset="-128"/>
                  <a:ea typeface="メイリオ" panose="020B0604030504040204" pitchFamily="50" charset="-128"/>
                </a:rPr>
                <a:t>な手洗</a:t>
              </a:r>
              <a:r>
                <a:rPr kumimoji="1" lang="ja-JP" altLang="en-US" sz="1600" b="1" dirty="0" smtClean="0">
                  <a:latin typeface="メイリオ" panose="020B0604030504040204" pitchFamily="50" charset="-128"/>
                  <a:ea typeface="メイリオ" panose="020B0604030504040204" pitchFamily="50" charset="-128"/>
                </a:rPr>
                <a:t>や手指</a:t>
              </a:r>
              <a:r>
                <a:rPr kumimoji="1" lang="ja-JP" altLang="en-US" sz="1600" b="1" dirty="0">
                  <a:latin typeface="メイリオ" panose="020B0604030504040204" pitchFamily="50" charset="-128"/>
                  <a:ea typeface="メイリオ" panose="020B0604030504040204" pitchFamily="50" charset="-128"/>
                </a:rPr>
                <a:t>消毒の徹底を促す（会場出入口等へのアルコール等</a:t>
              </a:r>
              <a:r>
                <a:rPr kumimoji="1" lang="ja-JP" altLang="en-US" sz="1600" b="1" dirty="0" smtClean="0">
                  <a:latin typeface="メイリオ" panose="020B0604030504040204" pitchFamily="50" charset="-128"/>
                  <a:ea typeface="メイリオ" panose="020B0604030504040204" pitchFamily="50" charset="-128"/>
                </a:rPr>
                <a:t>の手指</a:t>
              </a:r>
              <a:r>
                <a:rPr kumimoji="1" lang="ja-JP" altLang="en-US" sz="1600" b="1" dirty="0">
                  <a:latin typeface="メイリオ" panose="020B0604030504040204" pitchFamily="50" charset="-128"/>
                  <a:ea typeface="メイリオ" panose="020B0604030504040204" pitchFamily="50" charset="-128"/>
                </a:rPr>
                <a:t>消毒液の設置や場内アナウンス等の</a:t>
              </a:r>
              <a:r>
                <a:rPr kumimoji="1" lang="ja-JP" altLang="en-US" sz="1600" b="1" dirty="0" smtClean="0">
                  <a:latin typeface="メイリオ" panose="020B0604030504040204" pitchFamily="50" charset="-128"/>
                  <a:ea typeface="メイリオ" panose="020B0604030504040204" pitchFamily="50" charset="-128"/>
                </a:rPr>
                <a:t>実施。）。</a:t>
              </a:r>
              <a:endParaRPr kumimoji="1" lang="ja-JP" altLang="en-US" sz="1600" b="1" dirty="0">
                <a:latin typeface="メイリオ" panose="020B0604030504040204" pitchFamily="50" charset="-128"/>
                <a:ea typeface="メイリオ" panose="020B0604030504040204" pitchFamily="50" charset="-128"/>
              </a:endParaRPr>
            </a:p>
          </p:txBody>
        </p:sp>
        <p:sp>
          <p:nvSpPr>
            <p:cNvPr id="1215"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1216" name="グループ化 60"/>
          <p:cNvGrpSpPr/>
          <p:nvPr/>
        </p:nvGrpSpPr>
        <p:grpSpPr>
          <a:xfrm>
            <a:off x="290460" y="6827965"/>
            <a:ext cx="6387284" cy="888278"/>
            <a:chOff x="290460" y="2666472"/>
            <a:chExt cx="6387284" cy="888278"/>
          </a:xfrm>
        </p:grpSpPr>
        <p:sp>
          <p:nvSpPr>
            <p:cNvPr id="1217"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18"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③換気の徹底</a:t>
              </a:r>
            </a:p>
          </p:txBody>
        </p:sp>
        <p:sp>
          <p:nvSpPr>
            <p:cNvPr id="1219"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0" name="テキスト ボックス 67"/>
            <p:cNvSpPr txBox="1"/>
            <p:nvPr/>
          </p:nvSpPr>
          <p:spPr>
            <a:xfrm>
              <a:off x="2310768" y="276037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法令を遵守した空調設備の設置による常時換気又</a:t>
              </a:r>
              <a:r>
                <a:rPr kumimoji="1" lang="ja-JP" altLang="en-US" sz="1600" b="1" dirty="0" smtClean="0">
                  <a:latin typeface="メイリオ" panose="020B0604030504040204" pitchFamily="50" charset="-128"/>
                  <a:ea typeface="メイリオ" panose="020B0604030504040204" pitchFamily="50" charset="-128"/>
                </a:rPr>
                <a:t>はこまめ</a:t>
              </a:r>
              <a:r>
                <a:rPr kumimoji="1" lang="ja-JP" altLang="en-US" sz="1600" b="1" dirty="0">
                  <a:latin typeface="メイリオ" panose="020B0604030504040204" pitchFamily="50" charset="-128"/>
                  <a:ea typeface="メイリオ" panose="020B0604030504040204" pitchFamily="50" charset="-128"/>
                </a:rPr>
                <a:t>な換気（１時間に２回</a:t>
              </a:r>
              <a:r>
                <a:rPr kumimoji="1" lang="ja-JP" altLang="en-US" sz="1600" b="1" dirty="0" smtClean="0">
                  <a:latin typeface="メイリオ" panose="020B0604030504040204" pitchFamily="50" charset="-128"/>
                  <a:ea typeface="メイリオ" panose="020B0604030504040204" pitchFamily="50" charset="-128"/>
                </a:rPr>
                <a:t>以上</a:t>
              </a:r>
              <a:r>
                <a:rPr kumimoji="1" lang="ja-JP" altLang="en-US" sz="1600" b="1" dirty="0">
                  <a:latin typeface="メイリオ" panose="020B0604030504040204" pitchFamily="50" charset="-128"/>
                  <a:ea typeface="メイリオ" panose="020B0604030504040204" pitchFamily="50" charset="-128"/>
                </a:rPr>
                <a:t>・１回に５分間</a:t>
              </a:r>
              <a:r>
                <a:rPr kumimoji="1" lang="ja-JP" altLang="en-US" sz="1600" b="1" dirty="0" smtClean="0">
                  <a:latin typeface="メイリオ" panose="020B0604030504040204" pitchFamily="50" charset="-128"/>
                  <a:ea typeface="メイリオ" panose="020B0604030504040204" pitchFamily="50" charset="-128"/>
                </a:rPr>
                <a:t>以上等</a:t>
              </a:r>
              <a:r>
                <a:rPr kumimoji="1" lang="ja-JP" altLang="en-US" sz="1600" b="1" dirty="0">
                  <a:latin typeface="メイリオ" panose="020B0604030504040204" pitchFamily="50" charset="-128"/>
                  <a:ea typeface="メイリオ" panose="020B0604030504040204" pitchFamily="50" charset="-128"/>
                </a:rPr>
                <a:t>）の</a:t>
              </a:r>
              <a:r>
                <a:rPr kumimoji="1" lang="ja-JP" altLang="en-US" sz="1600" b="1" dirty="0" smtClean="0">
                  <a:latin typeface="メイリオ" panose="020B0604030504040204" pitchFamily="50" charset="-128"/>
                  <a:ea typeface="メイリオ" panose="020B0604030504040204" pitchFamily="50" charset="-128"/>
                </a:rPr>
                <a:t>徹底。</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1221" name="グループ化 69"/>
          <p:cNvGrpSpPr/>
          <p:nvPr/>
        </p:nvGrpSpPr>
        <p:grpSpPr>
          <a:xfrm>
            <a:off x="297318" y="7791256"/>
            <a:ext cx="6387284" cy="2006595"/>
            <a:chOff x="290460" y="2339406"/>
            <a:chExt cx="6387284" cy="2006595"/>
          </a:xfrm>
        </p:grpSpPr>
        <p:sp>
          <p:nvSpPr>
            <p:cNvPr id="1222"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3"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④来場者間</a:t>
              </a:r>
              <a:r>
                <a:rPr kumimoji="1" lang="ja-JP" altLang="en-US" sz="1600" b="1" dirty="0" smtClean="0">
                  <a:solidFill>
                    <a:schemeClr val="tx1"/>
                  </a:solidFill>
                  <a:latin typeface="メイリオ" panose="020B0604030504040204" pitchFamily="50" charset="-128"/>
                  <a:ea typeface="メイリオ" panose="020B0604030504040204" pitchFamily="50" charset="-128"/>
                </a:rPr>
                <a:t>の密集回避</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224"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5" name="テキスト ボックス 73"/>
            <p:cNvSpPr txBox="1"/>
            <p:nvPr/>
          </p:nvSpPr>
          <p:spPr>
            <a:xfrm>
              <a:off x="2357890" y="2481034"/>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入退場</a:t>
              </a:r>
              <a:r>
                <a:rPr kumimoji="1" lang="ja-JP" altLang="en-US" sz="1600" b="1" dirty="0">
                  <a:latin typeface="メイリオ" panose="020B0604030504040204" pitchFamily="50" charset="-128"/>
                  <a:ea typeface="メイリオ" panose="020B0604030504040204" pitchFamily="50" charset="-128"/>
                </a:rPr>
                <a:t>時の密集を回避するための措置（入場ゲートの増設や時間差入退場等）の</a:t>
              </a:r>
              <a:r>
                <a:rPr kumimoji="1" lang="ja-JP" altLang="en-US" sz="1600" b="1" dirty="0" smtClean="0">
                  <a:latin typeface="メイリオ" panose="020B0604030504040204" pitchFamily="50" charset="-128"/>
                  <a:ea typeface="メイリオ" panose="020B0604030504040204" pitchFamily="50" charset="-128"/>
                </a:rPr>
                <a:t>実施。</a:t>
              </a:r>
              <a:endParaRPr kumimoji="1" lang="ja-JP" altLang="en-US" sz="1600" b="1" dirty="0">
                <a:latin typeface="メイリオ" panose="020B0604030504040204" pitchFamily="50" charset="-128"/>
                <a:ea typeface="メイリオ" panose="020B0604030504040204" pitchFamily="50" charset="-128"/>
              </a:endParaRPr>
            </a:p>
          </p:txBody>
        </p:sp>
        <p:sp>
          <p:nvSpPr>
            <p:cNvPr id="1226"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7"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8" name="テキスト ボックス 80"/>
            <p:cNvSpPr txBox="1"/>
            <p:nvPr/>
          </p:nvSpPr>
          <p:spPr>
            <a:xfrm>
              <a:off x="2340280" y="3023890"/>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休憩時間や待合場所での密集も回避するための人員配置</a:t>
              </a:r>
              <a:r>
                <a:rPr kumimoji="1" lang="ja-JP" altLang="en-US" sz="1600" b="1" dirty="0" smtClean="0">
                  <a:latin typeface="メイリオ" panose="020B0604030504040204" pitchFamily="50" charset="-128"/>
                  <a:ea typeface="メイリオ" panose="020B0604030504040204" pitchFamily="50" charset="-128"/>
                </a:rPr>
                <a:t>や動線</a:t>
              </a:r>
              <a:r>
                <a:rPr kumimoji="1" lang="ja-JP" altLang="en-US" sz="1600" b="1" dirty="0">
                  <a:latin typeface="メイリオ" panose="020B0604030504040204" pitchFamily="50" charset="-128"/>
                  <a:ea typeface="メイリオ" panose="020B0604030504040204" pitchFamily="50" charset="-128"/>
                </a:rPr>
                <a:t>確保等の体制</a:t>
              </a:r>
              <a:r>
                <a:rPr kumimoji="1" lang="ja-JP" altLang="en-US" sz="1600" b="1" dirty="0" smtClean="0">
                  <a:latin typeface="メイリオ" panose="020B0604030504040204" pitchFamily="50" charset="-128"/>
                  <a:ea typeface="メイリオ" panose="020B0604030504040204" pitchFamily="50" charset="-128"/>
                </a:rPr>
                <a:t>構築。</a:t>
              </a:r>
              <a:endParaRPr kumimoji="1" lang="ja-JP" altLang="en-US" sz="1600" b="1" dirty="0">
                <a:latin typeface="メイリオ" panose="020B0604030504040204" pitchFamily="50" charset="-128"/>
                <a:ea typeface="メイリオ" panose="020B0604030504040204" pitchFamily="50" charset="-128"/>
              </a:endParaRPr>
            </a:p>
          </p:txBody>
        </p:sp>
        <p:sp>
          <p:nvSpPr>
            <p:cNvPr id="1229" name="テキスト ボックス 83"/>
            <p:cNvSpPr txBox="1"/>
            <p:nvPr/>
          </p:nvSpPr>
          <p:spPr>
            <a:xfrm>
              <a:off x="2330100" y="3530581"/>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大声を伴わない場合には、人と人とが</a:t>
              </a:r>
              <a:r>
                <a:rPr kumimoji="1" lang="ja-JP" altLang="en-US" sz="1600" b="1" dirty="0" smtClean="0">
                  <a:latin typeface="メイリオ" panose="020B0604030504040204" pitchFamily="50" charset="-128"/>
                  <a:ea typeface="メイリオ" panose="020B0604030504040204" pitchFamily="50" charset="-128"/>
                </a:rPr>
                <a:t>触れ合わない間隔、</a:t>
              </a:r>
              <a:r>
                <a:rPr kumimoji="1" lang="ja-JP" altLang="en-US" sz="1600" b="1" dirty="0">
                  <a:latin typeface="メイリオ" panose="020B0604030504040204" pitchFamily="50" charset="-128"/>
                  <a:ea typeface="メイリオ" panose="020B0604030504040204" pitchFamily="50" charset="-128"/>
                </a:rPr>
                <a:t>大声を伴う可能性のある</a:t>
              </a:r>
              <a:r>
                <a:rPr kumimoji="1" lang="ja-JP" altLang="en-US" sz="1600" b="1" dirty="0" smtClean="0">
                  <a:latin typeface="メイリオ" panose="020B0604030504040204" pitchFamily="50" charset="-128"/>
                  <a:ea typeface="メイリオ" panose="020B0604030504040204" pitchFamily="50" charset="-128"/>
                </a:rPr>
                <a:t>イベントは</a:t>
              </a:r>
              <a:r>
                <a:rPr kumimoji="1" lang="ja-JP" altLang="en-US" sz="1600" b="1" dirty="0">
                  <a:latin typeface="メイリオ" panose="020B0604030504040204" pitchFamily="50" charset="-128"/>
                  <a:ea typeface="メイリオ" panose="020B0604030504040204" pitchFamily="50" charset="-128"/>
                </a:rPr>
                <a:t>、前後左右の座席との身体的</a:t>
              </a:r>
              <a:r>
                <a:rPr kumimoji="1" lang="ja-JP" altLang="en-US" sz="1600" b="1" dirty="0" smtClean="0">
                  <a:latin typeface="メイリオ" panose="020B0604030504040204" pitchFamily="50" charset="-128"/>
                  <a:ea typeface="メイリオ" panose="020B0604030504040204" pitchFamily="50" charset="-128"/>
                </a:rPr>
                <a:t>距離</a:t>
              </a:r>
              <a:r>
                <a:rPr kumimoji="1" lang="ja-JP" altLang="en-US" sz="1600" b="1" dirty="0">
                  <a:latin typeface="メイリオ" panose="020B0604030504040204" pitchFamily="50" charset="-128"/>
                  <a:ea typeface="メイリオ" panose="020B0604030504040204" pitchFamily="50" charset="-128"/>
                </a:rPr>
                <a:t>の確保</a:t>
              </a:r>
            </a:p>
          </p:txBody>
        </p:sp>
      </p:grpSp>
      <p:sp>
        <p:nvSpPr>
          <p:cNvPr id="1230"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smtClean="0">
              <a:latin typeface="メイリオ" panose="020B0604030504040204" pitchFamily="50" charset="-128"/>
              <a:ea typeface="メイリオ" panose="020B0604030504040204" pitchFamily="50" charset="-128"/>
            </a:endParaRPr>
          </a:p>
        </p:txBody>
      </p:sp>
      <p:sp>
        <p:nvSpPr>
          <p:cNvPr id="1231" name="テキスト ボックス 39"/>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第１版（令和３年</a:t>
            </a:r>
            <a:r>
              <a:rPr kumimoji="1" lang="en-US" altLang="ja-JP" sz="1600" b="1" dirty="0" smtClean="0">
                <a:latin typeface="メイリオ" panose="020B0604030504040204" pitchFamily="50" charset="-128"/>
                <a:ea typeface="メイリオ" panose="020B0604030504040204" pitchFamily="50" charset="-128"/>
              </a:rPr>
              <a:t>11</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1232" name="テキスト ボックス 40"/>
          <p:cNvSpPr txBox="1"/>
          <p:nvPr/>
        </p:nvSpPr>
        <p:spPr>
          <a:xfrm>
            <a:off x="2290703" y="4426244"/>
            <a:ext cx="4301601" cy="707886"/>
          </a:xfrm>
          <a:prstGeom prst="rect">
            <a:avLst/>
          </a:prstGeom>
          <a:noFill/>
          <a:ln>
            <a:noFill/>
          </a:ln>
        </p:spPr>
        <p:txBody>
          <a:bodyPr wrap="square" rtlCol="0" anchor="b">
            <a:spAutoFit/>
          </a:bodyPr>
          <a:lstStyle/>
          <a:p>
            <a:pPr lvl="0">
              <a:lnSpc>
                <a:spcPts val="1600"/>
              </a:lnSpc>
              <a:defRPr/>
            </a:pP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大声ありの場合</a:t>
            </a:r>
            <a:r>
              <a:rPr kumimoji="1" lang="en-US" altLang="ja-JP" sz="1600" b="1" dirty="0" smtClean="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「大声なしの場合」の「</a:t>
            </a:r>
            <a:r>
              <a:rPr kumimoji="1" lang="ja-JP" altLang="en-US" sz="1600" b="1" dirty="0">
                <a:latin typeface="メイリオ" panose="020B0604030504040204" pitchFamily="50" charset="-128"/>
                <a:ea typeface="メイリオ" panose="020B0604030504040204" pitchFamily="50" charset="-128"/>
              </a:rPr>
              <a:t>大声」を「常時大声を出す行為</a:t>
            </a:r>
            <a:r>
              <a:rPr kumimoji="1" lang="ja-JP" altLang="en-US" sz="1600" b="1" dirty="0" smtClean="0">
                <a:latin typeface="メイリオ" panose="020B0604030504040204" pitchFamily="50" charset="-128"/>
                <a:ea typeface="メイリオ" panose="020B0604030504040204" pitchFamily="50" charset="-128"/>
              </a:rPr>
              <a:t>」と読み替える。</a:t>
            </a:r>
            <a:endParaRPr kumimoji="1" lang="en-US" altLang="ja-JP" sz="1600" b="1" dirty="0" smtClean="0">
              <a:latin typeface="メイリオ" panose="020B0604030504040204" pitchFamily="50" charset="-128"/>
              <a:ea typeface="メイリオ" panose="020B0604030504040204" pitchFamily="50" charset="-128"/>
            </a:endParaRPr>
          </a:p>
        </p:txBody>
      </p:sp>
      <p:cxnSp>
        <p:nvCxnSpPr>
          <p:cNvPr id="1233" name="直線コネクタ 3"/>
          <p:cNvCxnSpPr/>
          <p:nvPr/>
        </p:nvCxnSpPr>
        <p:spPr>
          <a:xfrm>
            <a:off x="2364748" y="44262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31387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5"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1236" name="グループ化 35"/>
          <p:cNvGrpSpPr/>
          <p:nvPr/>
        </p:nvGrpSpPr>
        <p:grpSpPr>
          <a:xfrm>
            <a:off x="127039" y="809094"/>
            <a:ext cx="6608092" cy="1425503"/>
            <a:chOff x="124955" y="1254625"/>
            <a:chExt cx="6608092" cy="915366"/>
          </a:xfrm>
        </p:grpSpPr>
        <p:sp>
          <p:nvSpPr>
            <p:cNvPr id="1237"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38"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39"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感染</a:t>
              </a: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防止</a:t>
              </a:r>
            </a:p>
          </p:txBody>
        </p:sp>
        <p:sp>
          <p:nvSpPr>
            <p:cNvPr id="1240" name="テキスト ボックス 20"/>
            <p:cNvSpPr txBox="1"/>
            <p:nvPr/>
          </p:nvSpPr>
          <p:spPr>
            <a:xfrm>
              <a:off x="1453587" y="1409381"/>
              <a:ext cx="519011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smtClean="0">
                  <a:latin typeface="メイリオ" panose="020B0604030504040204" pitchFamily="50" charset="-128"/>
                  <a:ea typeface="メイリオ" panose="020B0604030504040204" pitchFamily="50" charset="-128"/>
                </a:rPr>
                <a:t>人かつ収容率</a:t>
              </a:r>
              <a:r>
                <a:rPr kumimoji="1" lang="en-US" altLang="ja-JP" sz="1200" b="1" noProof="0" dirty="0" smtClean="0">
                  <a:latin typeface="メイリオ" panose="020B0604030504040204" pitchFamily="50" charset="-128"/>
                  <a:ea typeface="メイリオ" panose="020B0604030504040204" pitchFamily="50" charset="-128"/>
                </a:rPr>
                <a:t>50%</a:t>
              </a:r>
              <a:r>
                <a:rPr kumimoji="1" lang="ja-JP" altLang="en-US" sz="1200" b="1" noProof="0" dirty="0" smtClean="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grpSp>
      <p:grpSp>
        <p:nvGrpSpPr>
          <p:cNvPr id="1241" name="グループ化 5"/>
          <p:cNvGrpSpPr/>
          <p:nvPr/>
        </p:nvGrpSpPr>
        <p:grpSpPr>
          <a:xfrm>
            <a:off x="-206197" y="51078"/>
            <a:ext cx="7565642" cy="523220"/>
            <a:chOff x="-206197" y="51078"/>
            <a:chExt cx="7565642" cy="523220"/>
          </a:xfrm>
        </p:grpSpPr>
        <p:sp>
          <p:nvSpPr>
            <p:cNvPr id="1242"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124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244" name="グループ化 69"/>
          <p:cNvGrpSpPr/>
          <p:nvPr/>
        </p:nvGrpSpPr>
        <p:grpSpPr>
          <a:xfrm>
            <a:off x="297318" y="7329161"/>
            <a:ext cx="6387284" cy="2006595"/>
            <a:chOff x="290460" y="2339406"/>
            <a:chExt cx="6387284" cy="2006595"/>
          </a:xfrm>
        </p:grpSpPr>
        <p:sp>
          <p:nvSpPr>
            <p:cNvPr id="1245"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46"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⑦</a:t>
              </a:r>
              <a:r>
                <a:rPr kumimoji="1" lang="ja-JP" altLang="en-US" sz="1600" b="1" dirty="0">
                  <a:solidFill>
                    <a:schemeClr val="tx1"/>
                  </a:solidFill>
                  <a:latin typeface="メイリオ" panose="020B0604030504040204" pitchFamily="50" charset="-128"/>
                  <a:ea typeface="メイリオ" panose="020B0604030504040204" pitchFamily="50" charset="-128"/>
                </a:rPr>
                <a:t>参加者</a:t>
              </a:r>
              <a:r>
                <a:rPr kumimoji="1" lang="ja-JP" altLang="en-US" sz="1600" b="1" dirty="0" smtClean="0">
                  <a:solidFill>
                    <a:schemeClr val="tx1"/>
                  </a:solidFill>
                  <a:latin typeface="メイリオ" panose="020B0604030504040204" pitchFamily="50" charset="-128"/>
                  <a:ea typeface="メイリオ" panose="020B0604030504040204" pitchFamily="50" charset="-128"/>
                </a:rPr>
                <a:t>の</a:t>
              </a:r>
              <a:r>
                <a:rPr kumimoji="1" lang="ja-JP" altLang="en-US" sz="1600" b="1" dirty="0">
                  <a:solidFill>
                    <a:schemeClr val="tx1"/>
                  </a:solidFill>
                  <a:latin typeface="メイリオ" panose="020B0604030504040204" pitchFamily="50" charset="-128"/>
                  <a:ea typeface="メイリオ" panose="020B0604030504040204" pitchFamily="50" charset="-128"/>
                </a:rPr>
                <a:t>　</a:t>
              </a:r>
              <a:r>
                <a:rPr kumimoji="1" lang="ja-JP" altLang="en-US" sz="1600" b="1" dirty="0" smtClean="0">
                  <a:solidFill>
                    <a:schemeClr val="tx1"/>
                  </a:solidFill>
                  <a:latin typeface="メイリオ" panose="020B0604030504040204" pitchFamily="50" charset="-128"/>
                  <a:ea typeface="メイリオ" panose="020B0604030504040204" pitchFamily="50" charset="-128"/>
                </a:rPr>
                <a:t>把握・管理等</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247"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48" name="テキスト ボックス 73"/>
            <p:cNvSpPr txBox="1"/>
            <p:nvPr/>
          </p:nvSpPr>
          <p:spPr>
            <a:xfrm>
              <a:off x="2361285" y="3826231"/>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時差入退場の</a:t>
              </a:r>
              <a:r>
                <a:rPr kumimoji="1" lang="ja-JP" altLang="en-US" sz="1600" b="1" dirty="0">
                  <a:latin typeface="メイリオ" panose="020B0604030504040204" pitchFamily="50" charset="-128"/>
                  <a:ea typeface="メイリオ" panose="020B0604030504040204" pitchFamily="50" charset="-128"/>
                </a:rPr>
                <a:t>実施</a:t>
              </a:r>
              <a:r>
                <a:rPr kumimoji="1" lang="ja-JP" altLang="en-US" sz="1600" b="1" dirty="0" smtClean="0">
                  <a:latin typeface="メイリオ" panose="020B0604030504040204" pitchFamily="50" charset="-128"/>
                  <a:ea typeface="メイリオ" panose="020B0604030504040204" pitchFamily="50" charset="-128"/>
                </a:rPr>
                <a:t>や</a:t>
              </a:r>
              <a:r>
                <a:rPr kumimoji="1" lang="ja-JP" altLang="en-US" sz="1600" b="1" dirty="0">
                  <a:latin typeface="メイリオ" panose="020B0604030504040204" pitchFamily="50" charset="-128"/>
                  <a:ea typeface="メイリオ" panose="020B0604030504040204" pitchFamily="50" charset="-128"/>
                </a:rPr>
                <a:t>直行・直帰の</a:t>
              </a:r>
              <a:r>
                <a:rPr kumimoji="1" lang="ja-JP" altLang="en-US" sz="1600" b="1" dirty="0" smtClean="0">
                  <a:latin typeface="メイリオ" panose="020B0604030504040204" pitchFamily="50" charset="-128"/>
                  <a:ea typeface="メイリオ" panose="020B0604030504040204" pitchFamily="50" charset="-128"/>
                </a:rPr>
                <a:t>呼びかけ</a:t>
              </a:r>
              <a:r>
                <a:rPr kumimoji="1" lang="ja-JP" altLang="en-US" sz="1600" b="1" dirty="0">
                  <a:latin typeface="メイリオ" panose="020B0604030504040204" pitchFamily="50" charset="-128"/>
                  <a:ea typeface="メイリオ" panose="020B0604030504040204" pitchFamily="50" charset="-128"/>
                </a:rPr>
                <a:t>等イベント前後の感染防止の注意</a:t>
              </a:r>
              <a:r>
                <a:rPr kumimoji="1" lang="ja-JP" altLang="en-US" sz="1600" b="1" dirty="0" smtClean="0">
                  <a:latin typeface="メイリオ" panose="020B0604030504040204" pitchFamily="50" charset="-128"/>
                  <a:ea typeface="メイリオ" panose="020B0604030504040204" pitchFamily="50" charset="-128"/>
                </a:rPr>
                <a:t>喚起。</a:t>
              </a:r>
              <a:endParaRPr kumimoji="1" lang="ja-JP" altLang="en-US" sz="1600" b="1" dirty="0">
                <a:latin typeface="メイリオ" panose="020B0604030504040204" pitchFamily="50" charset="-128"/>
                <a:ea typeface="メイリオ" panose="020B0604030504040204" pitchFamily="50" charset="-128"/>
              </a:endParaRPr>
            </a:p>
          </p:txBody>
        </p:sp>
        <p:sp>
          <p:nvSpPr>
            <p:cNvPr id="1249"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0"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1" name="テキスト ボックス 80"/>
            <p:cNvSpPr txBox="1"/>
            <p:nvPr/>
          </p:nvSpPr>
          <p:spPr>
            <a:xfrm>
              <a:off x="2340280" y="2421752"/>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チケット購入時又は入場</a:t>
              </a:r>
              <a:r>
                <a:rPr kumimoji="1" lang="ja-JP" altLang="en-US" sz="1600" b="1" dirty="0">
                  <a:latin typeface="メイリオ" panose="020B0604030504040204" pitchFamily="50" charset="-128"/>
                  <a:ea typeface="メイリオ" panose="020B0604030504040204" pitchFamily="50" charset="-128"/>
                </a:rPr>
                <a:t>時の連絡先確認や</a:t>
              </a:r>
              <a:r>
                <a:rPr kumimoji="1" lang="ja-JP" altLang="en-US" sz="1600" b="1" dirty="0" smtClean="0">
                  <a:latin typeface="メイリオ" panose="020B0604030504040204" pitchFamily="50" charset="-128"/>
                  <a:ea typeface="メイリオ" panose="020B0604030504040204" pitchFamily="50" charset="-128"/>
                </a:rPr>
                <a:t>アプリ等</a:t>
              </a:r>
              <a:r>
                <a:rPr kumimoji="1" lang="ja-JP" altLang="en-US" sz="1600" b="1" dirty="0">
                  <a:latin typeface="メイリオ" panose="020B0604030504040204" pitchFamily="50" charset="-128"/>
                  <a:ea typeface="メイリオ" panose="020B0604030504040204" pitchFamily="50" charset="-128"/>
                </a:rPr>
                <a:t>を活用した参加者の</a:t>
              </a:r>
              <a:r>
                <a:rPr kumimoji="1" lang="ja-JP" altLang="en-US" sz="1600" b="1" dirty="0" smtClean="0">
                  <a:latin typeface="メイリオ" panose="020B0604030504040204" pitchFamily="50" charset="-128"/>
                  <a:ea typeface="メイリオ" panose="020B0604030504040204" pitchFamily="50" charset="-128"/>
                </a:rPr>
                <a:t>把握。</a:t>
              </a:r>
              <a:endParaRPr kumimoji="1" lang="ja-JP" altLang="en-US" sz="1600" b="1" dirty="0">
                <a:latin typeface="メイリオ" panose="020B0604030504040204" pitchFamily="50" charset="-128"/>
                <a:ea typeface="メイリオ" panose="020B0604030504040204" pitchFamily="50" charset="-128"/>
              </a:endParaRPr>
            </a:p>
          </p:txBody>
        </p:sp>
        <p:sp>
          <p:nvSpPr>
            <p:cNvPr id="1252" name="テキスト ボックス 83"/>
            <p:cNvSpPr txBox="1"/>
            <p:nvPr/>
          </p:nvSpPr>
          <p:spPr>
            <a:xfrm>
              <a:off x="2330100" y="3014944"/>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入場時の検温、有症状（発熱又は風邪等の症状）等を理由に入場できなかった際の</a:t>
              </a:r>
              <a:r>
                <a:rPr kumimoji="1" lang="ja-JP" altLang="en-US" sz="1600" b="1" dirty="0" smtClean="0">
                  <a:latin typeface="メイリオ" panose="020B0604030504040204" pitchFamily="50" charset="-128"/>
                  <a:ea typeface="メイリオ" panose="020B0604030504040204" pitchFamily="50" charset="-128"/>
                </a:rPr>
                <a:t>払戻し措置</a:t>
              </a:r>
              <a:r>
                <a:rPr kumimoji="1" lang="ja-JP" altLang="en-US" sz="1600" b="1" dirty="0">
                  <a:latin typeface="メイリオ" panose="020B0604030504040204" pitchFamily="50" charset="-128"/>
                  <a:ea typeface="メイリオ" panose="020B0604030504040204" pitchFamily="50" charset="-128"/>
                </a:rPr>
                <a:t>等により、有症状者の入場を確実に</a:t>
              </a:r>
              <a:r>
                <a:rPr kumimoji="1" lang="ja-JP" altLang="en-US" sz="1600" b="1" dirty="0" smtClean="0">
                  <a:latin typeface="メイリオ" panose="020B0604030504040204" pitchFamily="50" charset="-128"/>
                  <a:ea typeface="メイリオ" panose="020B0604030504040204" pitchFamily="50" charset="-128"/>
                </a:rPr>
                <a:t>防止。</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1253" name="グループ化 44"/>
          <p:cNvGrpSpPr/>
          <p:nvPr/>
        </p:nvGrpSpPr>
        <p:grpSpPr>
          <a:xfrm>
            <a:off x="297318" y="2626122"/>
            <a:ext cx="6387284" cy="2422082"/>
            <a:chOff x="290460" y="2339406"/>
            <a:chExt cx="6387284" cy="2422082"/>
          </a:xfrm>
        </p:grpSpPr>
        <p:sp>
          <p:nvSpPr>
            <p:cNvPr id="1254"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5" name="角丸四角形 48"/>
            <p:cNvSpPr/>
            <p:nvPr/>
          </p:nvSpPr>
          <p:spPr>
            <a:xfrm>
              <a:off x="290460" y="2339406"/>
              <a:ext cx="1300216"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⑤</a:t>
              </a:r>
              <a:r>
                <a:rPr kumimoji="1" lang="ja-JP" altLang="en-US" sz="1600" b="1" dirty="0">
                  <a:solidFill>
                    <a:schemeClr val="tx1"/>
                  </a:solidFill>
                  <a:latin typeface="メイリオ" panose="020B0604030504040204" pitchFamily="50" charset="-128"/>
                  <a:ea typeface="メイリオ" panose="020B0604030504040204" pitchFamily="50" charset="-128"/>
                </a:rPr>
                <a:t>飲食の</a:t>
              </a:r>
              <a:r>
                <a:rPr kumimoji="1" lang="ja-JP" altLang="en-US" sz="1600" b="1" dirty="0" smtClean="0">
                  <a:solidFill>
                    <a:schemeClr val="tx1"/>
                  </a:solidFill>
                  <a:latin typeface="メイリオ" panose="020B0604030504040204" pitchFamily="50" charset="-128"/>
                  <a:ea typeface="メイリオ" panose="020B0604030504040204" pitchFamily="50" charset="-128"/>
                </a:rPr>
                <a:t>制限</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256"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7" name="テキスト ボックス 57"/>
            <p:cNvSpPr txBox="1"/>
            <p:nvPr/>
          </p:nvSpPr>
          <p:spPr>
            <a:xfrm>
              <a:off x="2357890" y="2488149"/>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飲食時の感染</a:t>
              </a:r>
              <a:r>
                <a:rPr kumimoji="1" lang="ja-JP" altLang="en-US" sz="1600" b="1" dirty="0">
                  <a:latin typeface="メイリオ" panose="020B0604030504040204" pitchFamily="50" charset="-128"/>
                  <a:ea typeface="メイリオ" panose="020B0604030504040204" pitchFamily="50" charset="-128"/>
                </a:rPr>
                <a:t>防止策（飲食店に求められる感染防止策等を踏まえた十分な対策</a:t>
              </a:r>
              <a:r>
                <a:rPr kumimoji="1" lang="ja-JP" altLang="en-US" sz="1600" b="1" dirty="0" smtClean="0">
                  <a:latin typeface="メイリオ" panose="020B0604030504040204" pitchFamily="50" charset="-128"/>
                  <a:ea typeface="メイリオ" panose="020B0604030504040204" pitchFamily="50" charset="-128"/>
                </a:rPr>
                <a:t>）の徹底。</a:t>
              </a:r>
              <a:endParaRPr kumimoji="1" lang="ja-JP" altLang="en-US" sz="1600" b="1" dirty="0">
                <a:latin typeface="メイリオ" panose="020B0604030504040204" pitchFamily="50" charset="-128"/>
                <a:ea typeface="メイリオ" panose="020B0604030504040204" pitchFamily="50" charset="-128"/>
              </a:endParaRPr>
            </a:p>
          </p:txBody>
        </p:sp>
        <p:sp>
          <p:nvSpPr>
            <p:cNvPr id="1258" name="正方形/長方形 61"/>
            <p:cNvSpPr/>
            <p:nvPr/>
          </p:nvSpPr>
          <p:spPr>
            <a:xfrm>
              <a:off x="1894170" y="2947633"/>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9"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60" name="テキスト ボックス 66"/>
            <p:cNvSpPr txBox="1"/>
            <p:nvPr/>
          </p:nvSpPr>
          <p:spPr>
            <a:xfrm>
              <a:off x="2373642" y="3299520"/>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a:t>
              </a:r>
              <a:r>
                <a:rPr kumimoji="1" lang="ja-JP" altLang="en-US" sz="1600" b="1" dirty="0" smtClean="0">
                  <a:latin typeface="メイリオ" panose="020B0604030504040204" pitchFamily="50" charset="-128"/>
                  <a:ea typeface="メイリオ" panose="020B0604030504040204" pitchFamily="50" charset="-128"/>
                </a:rPr>
                <a:t>エリア</a:t>
              </a:r>
              <a:r>
                <a:rPr kumimoji="1" lang="ja-JP" altLang="en-US" sz="1600" b="1" dirty="0">
                  <a:latin typeface="メイリオ" panose="020B0604030504040204" pitchFamily="50" charset="-128"/>
                  <a:ea typeface="メイリオ" panose="020B0604030504040204" pitchFamily="50" charset="-128"/>
                </a:rPr>
                <a:t>以外（例：観客席等）は自粛</a:t>
              </a:r>
              <a:r>
                <a:rPr kumimoji="1" lang="ja-JP" altLang="en-US"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1261" name="テキスト ボックス 68"/>
            <p:cNvSpPr txBox="1"/>
            <p:nvPr/>
          </p:nvSpPr>
          <p:spPr>
            <a:xfrm>
              <a:off x="2357890" y="2978666"/>
              <a:ext cx="4281536" cy="307777"/>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飲食中以外のマスク着用の推奨。</a:t>
              </a:r>
              <a:endParaRPr kumimoji="1" lang="ja-JP" altLang="en-US" sz="1600" b="1" dirty="0">
                <a:latin typeface="メイリオ" panose="020B0604030504040204" pitchFamily="50" charset="-128"/>
                <a:ea typeface="メイリオ" panose="020B0604030504040204" pitchFamily="50" charset="-128"/>
              </a:endParaRPr>
            </a:p>
          </p:txBody>
        </p:sp>
        <p:sp>
          <p:nvSpPr>
            <p:cNvPr id="1262"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63" name="テキスト ボックス 78"/>
            <p:cNvSpPr txBox="1"/>
            <p:nvPr/>
          </p:nvSpPr>
          <p:spPr>
            <a:xfrm>
              <a:off x="2373642" y="3978804"/>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自治体等の</a:t>
              </a:r>
              <a:r>
                <a:rPr kumimoji="1" lang="ja-JP" altLang="en-US" sz="1600" b="1" dirty="0" smtClean="0">
                  <a:latin typeface="メイリオ" panose="020B0604030504040204" pitchFamily="50" charset="-128"/>
                  <a:ea typeface="メイリオ" panose="020B0604030504040204" pitchFamily="50" charset="-128"/>
                </a:rPr>
                <a:t>要請に従った飲食</a:t>
              </a:r>
              <a:r>
                <a:rPr kumimoji="1" lang="ja-JP" altLang="en-US" sz="1600" b="1" dirty="0">
                  <a:latin typeface="メイリオ" panose="020B0604030504040204" pitchFamily="50" charset="-128"/>
                  <a:ea typeface="メイリオ" panose="020B0604030504040204" pitchFamily="50" charset="-128"/>
                </a:rPr>
                <a:t>・酒類提供の</a:t>
              </a:r>
              <a:r>
                <a:rPr kumimoji="1" lang="ja-JP" altLang="en-US" sz="1600" b="1" dirty="0" smtClean="0">
                  <a:latin typeface="メイリオ" panose="020B0604030504040204" pitchFamily="50" charset="-128"/>
                  <a:ea typeface="メイリオ" panose="020B0604030504040204" pitchFamily="50" charset="-128"/>
                </a:rPr>
                <a:t>可否判断（</a:t>
              </a:r>
              <a:r>
                <a:rPr kumimoji="1" lang="ja-JP" altLang="en-US" sz="1600" b="1" dirty="0">
                  <a:latin typeface="メイリオ" panose="020B0604030504040204" pitchFamily="50" charset="-128"/>
                  <a:ea typeface="メイリオ" panose="020B0604030504040204" pitchFamily="50" charset="-128"/>
                </a:rPr>
                <a:t>提供する場合には飲酒</a:t>
              </a:r>
              <a:r>
                <a:rPr kumimoji="1" lang="ja-JP" altLang="en-US" sz="1600" b="1" dirty="0" smtClean="0">
                  <a:latin typeface="メイリオ" panose="020B0604030504040204" pitchFamily="50" charset="-128"/>
                  <a:ea typeface="メイリオ" panose="020B0604030504040204" pitchFamily="50" charset="-128"/>
                </a:rPr>
                <a:t>に伴う大声</a:t>
              </a:r>
              <a:r>
                <a:rPr kumimoji="1" lang="ja-JP" altLang="en-US" sz="1600" b="1" dirty="0">
                  <a:latin typeface="メイリオ" panose="020B0604030504040204" pitchFamily="50" charset="-128"/>
                  <a:ea typeface="メイリオ" panose="020B0604030504040204" pitchFamily="50" charset="-128"/>
                </a:rPr>
                <a:t>等を</a:t>
              </a:r>
              <a:r>
                <a:rPr kumimoji="1" lang="ja-JP" altLang="en-US" sz="1600" b="1" dirty="0" smtClean="0">
                  <a:latin typeface="メイリオ" panose="020B0604030504040204" pitchFamily="50" charset="-128"/>
                  <a:ea typeface="メイリオ" panose="020B0604030504040204" pitchFamily="50" charset="-128"/>
                </a:rPr>
                <a:t>防ぐ対策</a:t>
              </a:r>
              <a:r>
                <a:rPr kumimoji="1" lang="ja-JP" altLang="en-US" sz="1600" b="1" dirty="0">
                  <a:latin typeface="メイリオ" panose="020B0604030504040204" pitchFamily="50" charset="-128"/>
                  <a:ea typeface="メイリオ" panose="020B0604030504040204" pitchFamily="50" charset="-128"/>
                </a:rPr>
                <a:t>を</a:t>
              </a:r>
              <a:r>
                <a:rPr kumimoji="1" lang="ja-JP" altLang="en-US" sz="1600" b="1" dirty="0" smtClean="0">
                  <a:latin typeface="メイリオ" panose="020B0604030504040204" pitchFamily="50" charset="-128"/>
                  <a:ea typeface="メイリオ" panose="020B0604030504040204" pitchFamily="50" charset="-128"/>
                </a:rPr>
                <a:t>検討。）。</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1264" name="グループ化 93"/>
          <p:cNvGrpSpPr/>
          <p:nvPr/>
        </p:nvGrpSpPr>
        <p:grpSpPr>
          <a:xfrm>
            <a:off x="273399" y="5123911"/>
            <a:ext cx="6411203" cy="2154038"/>
            <a:chOff x="290460" y="2313174"/>
            <a:chExt cx="6411203" cy="2154038"/>
          </a:xfrm>
        </p:grpSpPr>
        <p:sp>
          <p:nvSpPr>
            <p:cNvPr id="126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66" name="角丸四角形 95"/>
            <p:cNvSpPr/>
            <p:nvPr/>
          </p:nvSpPr>
          <p:spPr>
            <a:xfrm>
              <a:off x="290460" y="2313174"/>
              <a:ext cx="1300216"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⑥</a:t>
              </a:r>
              <a:r>
                <a:rPr kumimoji="1" lang="ja-JP" altLang="en-US" sz="1600" b="1" dirty="0">
                  <a:solidFill>
                    <a:schemeClr val="tx1"/>
                  </a:solidFill>
                  <a:latin typeface="メイリオ" panose="020B0604030504040204" pitchFamily="50" charset="-128"/>
                  <a:ea typeface="メイリオ" panose="020B0604030504040204" pitchFamily="50" charset="-128"/>
                </a:rPr>
                <a:t>出演者等</a:t>
              </a:r>
              <a:r>
                <a:rPr kumimoji="1" lang="ja-JP" altLang="en-US" sz="1600" b="1" dirty="0" smtClean="0">
                  <a:solidFill>
                    <a:schemeClr val="tx1"/>
                  </a:solidFill>
                  <a:latin typeface="メイリオ" panose="020B0604030504040204" pitchFamily="50" charset="-128"/>
                  <a:ea typeface="メイリオ" panose="020B0604030504040204" pitchFamily="50" charset="-128"/>
                </a:rPr>
                <a:t>の感染</a:t>
              </a:r>
              <a:r>
                <a:rPr kumimoji="1" lang="ja-JP" altLang="en-US" sz="1600" b="1" dirty="0">
                  <a:solidFill>
                    <a:schemeClr val="tx1"/>
                  </a:solidFill>
                  <a:latin typeface="メイリオ" panose="020B0604030504040204" pitchFamily="50" charset="-128"/>
                  <a:ea typeface="メイリオ" panose="020B0604030504040204" pitchFamily="50" charset="-128"/>
                </a:rPr>
                <a:t>対策</a:t>
              </a:r>
            </a:p>
          </p:txBody>
        </p:sp>
        <p:sp>
          <p:nvSpPr>
            <p:cNvPr id="126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68" name="テキスト ボックス 97"/>
            <p:cNvSpPr txBox="1"/>
            <p:nvPr/>
          </p:nvSpPr>
          <p:spPr>
            <a:xfrm>
              <a:off x="2354019" y="2379836"/>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有症状者（発熱又は風邪等の症状を呈する者）は出演・練習を控えるなど日常</a:t>
              </a:r>
              <a:r>
                <a:rPr kumimoji="1" lang="ja-JP" altLang="en-US" sz="1600" b="1" dirty="0" smtClean="0">
                  <a:latin typeface="メイリオ" panose="020B0604030504040204" pitchFamily="50" charset="-128"/>
                  <a:ea typeface="メイリオ" panose="020B0604030504040204" pitchFamily="50" charset="-128"/>
                </a:rPr>
                <a:t>から出演者</a:t>
              </a:r>
              <a:r>
                <a:rPr kumimoji="1" lang="ja-JP" altLang="en-US" sz="1600" b="1" dirty="0">
                  <a:latin typeface="メイリオ" panose="020B0604030504040204" pitchFamily="50" charset="-128"/>
                  <a:ea typeface="メイリオ" panose="020B0604030504040204" pitchFamily="50" charset="-128"/>
                </a:rPr>
                <a:t>やスタッフ等の健康管理を徹底する。</a:t>
              </a:r>
            </a:p>
          </p:txBody>
        </p:sp>
        <p:sp>
          <p:nvSpPr>
            <p:cNvPr id="126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7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71" name="テキスト ボックス 100"/>
            <p:cNvSpPr txBox="1"/>
            <p:nvPr/>
          </p:nvSpPr>
          <p:spPr>
            <a:xfrm>
              <a:off x="2337732" y="3062049"/>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練習時等</a:t>
              </a:r>
              <a:r>
                <a:rPr kumimoji="1" lang="ja-JP" altLang="en-US" sz="1600" b="1" dirty="0" smtClean="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イベント</a:t>
              </a:r>
              <a:r>
                <a:rPr kumimoji="1" lang="ja-JP" altLang="en-US" sz="1600" b="1" dirty="0" smtClean="0">
                  <a:latin typeface="メイリオ" panose="020B0604030504040204" pitchFamily="50" charset="-128"/>
                  <a:ea typeface="メイリオ" panose="020B0604030504040204" pitchFamily="50" charset="-128"/>
                </a:rPr>
                <a:t>開催前</a:t>
              </a:r>
              <a:r>
                <a:rPr kumimoji="1" lang="ja-JP" altLang="en-US" sz="1600" b="1" dirty="0">
                  <a:latin typeface="メイリオ" panose="020B0604030504040204" pitchFamily="50" charset="-128"/>
                  <a:ea typeface="メイリオ" panose="020B0604030504040204" pitchFamily="50" charset="-128"/>
                </a:rPr>
                <a:t>も含め、声を発出する</a:t>
              </a:r>
              <a:r>
                <a:rPr kumimoji="1" lang="ja-JP" altLang="en-US" sz="1600" b="1" dirty="0" smtClean="0">
                  <a:latin typeface="メイリオ" panose="020B0604030504040204" pitchFamily="50" charset="-128"/>
                  <a:ea typeface="メイリオ" panose="020B0604030504040204" pitchFamily="50" charset="-128"/>
                </a:rPr>
                <a:t>出演者</a:t>
              </a:r>
              <a:r>
                <a:rPr kumimoji="1" lang="ja-JP" altLang="en-US" sz="1600" b="1" dirty="0">
                  <a:latin typeface="メイリオ" panose="020B0604030504040204" pitchFamily="50" charset="-128"/>
                  <a:ea typeface="メイリオ" panose="020B0604030504040204" pitchFamily="50" charset="-128"/>
                </a:rPr>
                <a:t>やスタッフ等の関係者間での感染リスクに</a:t>
              </a:r>
              <a:r>
                <a:rPr kumimoji="1" lang="ja-JP" altLang="en-US" sz="1600" b="1" dirty="0" smtClean="0">
                  <a:latin typeface="メイリオ" panose="020B0604030504040204" pitchFamily="50" charset="-128"/>
                  <a:ea typeface="メイリオ" panose="020B0604030504040204" pitchFamily="50" charset="-128"/>
                </a:rPr>
                <a:t>対処する。</a:t>
              </a:r>
              <a:endParaRPr kumimoji="1" lang="ja-JP" altLang="en-US" sz="1600" b="1" dirty="0">
                <a:latin typeface="メイリオ" panose="020B0604030504040204" pitchFamily="50" charset="-128"/>
                <a:ea typeface="メイリオ" panose="020B0604030504040204" pitchFamily="50" charset="-128"/>
              </a:endParaRPr>
            </a:p>
          </p:txBody>
        </p:sp>
        <p:sp>
          <p:nvSpPr>
            <p:cNvPr id="1272" name="テキスト ボックス 101"/>
            <p:cNvSpPr txBox="1"/>
            <p:nvPr/>
          </p:nvSpPr>
          <p:spPr>
            <a:xfrm>
              <a:off x="2337732" y="374906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出演者やスタッフ等と</a:t>
              </a:r>
              <a:r>
                <a:rPr kumimoji="1" lang="ja-JP" altLang="en-US" sz="1600" b="1" dirty="0">
                  <a:latin typeface="メイリオ" panose="020B0604030504040204" pitchFamily="50" charset="-128"/>
                  <a:ea typeface="メイリオ" panose="020B0604030504040204" pitchFamily="50" charset="-128"/>
                </a:rPr>
                <a:t>観客</a:t>
              </a:r>
              <a:r>
                <a:rPr kumimoji="1" lang="ja-JP" altLang="en-US" sz="1600" b="1" dirty="0" smtClean="0">
                  <a:latin typeface="メイリオ" panose="020B0604030504040204" pitchFamily="50" charset="-128"/>
                  <a:ea typeface="メイリオ" panose="020B0604030504040204" pitchFamily="50" charset="-128"/>
                </a:rPr>
                <a:t>がイベント前後</a:t>
              </a:r>
              <a:r>
                <a:rPr kumimoji="1" lang="ja-JP" altLang="en-US" sz="1600" b="1" dirty="0">
                  <a:latin typeface="メイリオ" panose="020B0604030504040204" pitchFamily="50" charset="-128"/>
                  <a:ea typeface="メイリオ" panose="020B0604030504040204" pitchFamily="50" charset="-128"/>
                </a:rPr>
                <a:t>・休憩時間等に接触しないよう確実な措置を</a:t>
              </a:r>
              <a:r>
                <a:rPr kumimoji="1" lang="ja-JP" altLang="en-US" sz="1600" b="1" dirty="0" smtClean="0">
                  <a:latin typeface="メイリオ" panose="020B0604030504040204" pitchFamily="50" charset="-128"/>
                  <a:ea typeface="メイリオ" panose="020B0604030504040204" pitchFamily="50" charset="-128"/>
                </a:rPr>
                <a:t>講じる（誘導スタッフ等必要な場合を除く。）。</a:t>
              </a:r>
              <a:endParaRPr kumimoji="1" lang="ja-JP" altLang="en-US" sz="1600" b="1" dirty="0">
                <a:latin typeface="メイリオ" panose="020B0604030504040204" pitchFamily="50" charset="-128"/>
                <a:ea typeface="メイリオ" panose="020B0604030504040204" pitchFamily="50" charset="-128"/>
              </a:endParaRPr>
            </a:p>
          </p:txBody>
        </p:sp>
      </p:grpSp>
      <p:sp>
        <p:nvSpPr>
          <p:cNvPr id="127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smtClean="0">
              <a:latin typeface="メイリオ" panose="020B0604030504040204" pitchFamily="50" charset="-128"/>
              <a:ea typeface="メイリオ" panose="020B0604030504040204" pitchFamily="50" charset="-128"/>
            </a:endParaRPr>
          </a:p>
        </p:txBody>
      </p:sp>
      <p:sp>
        <p:nvSpPr>
          <p:cNvPr id="1274" name="テキスト ボックス 4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第１版（令和３年</a:t>
            </a:r>
            <a:r>
              <a:rPr kumimoji="1" lang="en-US" altLang="ja-JP" sz="1600" b="1" dirty="0" smtClean="0">
                <a:latin typeface="メイリオ" panose="020B0604030504040204" pitchFamily="50" charset="-128"/>
                <a:ea typeface="メイリオ" panose="020B0604030504040204" pitchFamily="50" charset="-128"/>
              </a:rPr>
              <a:t>11</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1275" name="テキスト ボックス 42"/>
          <p:cNvSpPr txBox="1"/>
          <p:nvPr/>
        </p:nvSpPr>
        <p:spPr>
          <a:xfrm>
            <a:off x="151128" y="9478145"/>
            <a:ext cx="6467366" cy="502702"/>
          </a:xfrm>
          <a:prstGeom prst="rect">
            <a:avLst/>
          </a:prstGeom>
          <a:noFill/>
          <a:ln>
            <a:noFill/>
          </a:ln>
        </p:spPr>
        <p:txBody>
          <a:bodyPr wrap="square" rtlCol="0" anchor="ctr">
            <a:spAutoFit/>
          </a:bodyPr>
          <a:lstStyle/>
          <a:p>
            <a:pPr>
              <a:lnSpc>
                <a:spcPts val="1600"/>
              </a:lnSpc>
            </a:pPr>
            <a:r>
              <a:rPr kumimoji="1" lang="ja-JP" altLang="en-US" sz="1400" b="1" dirty="0" smtClean="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400" b="1"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46402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3876</TotalTime>
  <Words>1081</Words>
  <Application>Microsoft Office PowerPoint</Application>
  <PresentationFormat>A4 210 x 297 mm</PresentationFormat>
  <Paragraphs>95</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RE384</cp:lastModifiedBy>
  <cp:revision>571</cp:revision>
  <cp:lastPrinted>2021-11-05T07:30:46Z</cp:lastPrinted>
  <dcterms:created xsi:type="dcterms:W3CDTF">2021-06-21T06:44:25Z</dcterms:created>
  <dcterms:modified xsi:type="dcterms:W3CDTF">2021-12-24T04:09:45Z</dcterms:modified>
</cp:coreProperties>
</file>